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92" r:id="rId5"/>
    <p:sldId id="271" r:id="rId6"/>
    <p:sldId id="272" r:id="rId7"/>
    <p:sldId id="277" r:id="rId8"/>
    <p:sldId id="273" r:id="rId9"/>
    <p:sldId id="284" r:id="rId10"/>
    <p:sldId id="275" r:id="rId11"/>
    <p:sldId id="276" r:id="rId12"/>
    <p:sldId id="281" r:id="rId13"/>
    <p:sldId id="288" r:id="rId14"/>
    <p:sldId id="289" r:id="rId15"/>
    <p:sldId id="283" r:id="rId16"/>
    <p:sldId id="297" r:id="rId17"/>
    <p:sldId id="291" r:id="rId18"/>
    <p:sldId id="290" r:id="rId19"/>
    <p:sldId id="296" r:id="rId20"/>
    <p:sldId id="298" r:id="rId21"/>
    <p:sldId id="29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INCIDENCIA</a:t>
            </a:r>
            <a:r>
              <a:rPr lang="es-MX" b="1" baseline="0" dirty="0" smtClean="0"/>
              <a:t> POR GRUPO DE EDAD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&lt;30</c:v>
                </c:pt>
                <c:pt idx="1">
                  <c:v>30 a 39</c:v>
                </c:pt>
                <c:pt idx="2">
                  <c:v>40 a 49</c:v>
                </c:pt>
                <c:pt idx="3">
                  <c:v>50 a 59</c:v>
                </c:pt>
                <c:pt idx="4">
                  <c:v>60 a 69</c:v>
                </c:pt>
                <c:pt idx="5">
                  <c:v>70 a 79</c:v>
                </c:pt>
                <c:pt idx="6">
                  <c:v>80 a 89</c:v>
                </c:pt>
                <c:pt idx="7">
                  <c:v>&gt;90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11</c:v>
                </c:pt>
                <c:pt idx="5">
                  <c:v>9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C2-4788-BBAE-0E85120441E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&lt;30</c:v>
                </c:pt>
                <c:pt idx="1">
                  <c:v>30 a 39</c:v>
                </c:pt>
                <c:pt idx="2">
                  <c:v>40 a 49</c:v>
                </c:pt>
                <c:pt idx="3">
                  <c:v>50 a 59</c:v>
                </c:pt>
                <c:pt idx="4">
                  <c:v>60 a 69</c:v>
                </c:pt>
                <c:pt idx="5">
                  <c:v>70 a 79</c:v>
                </c:pt>
                <c:pt idx="6">
                  <c:v>80 a 89</c:v>
                </c:pt>
                <c:pt idx="7">
                  <c:v>&gt;90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6BC2-4788-BBAE-0E85120441E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Hoja1!$A$2:$A$9</c:f>
              <c:strCache>
                <c:ptCount val="8"/>
                <c:pt idx="0">
                  <c:v>&lt;30</c:v>
                </c:pt>
                <c:pt idx="1">
                  <c:v>30 a 39</c:v>
                </c:pt>
                <c:pt idx="2">
                  <c:v>40 a 49</c:v>
                </c:pt>
                <c:pt idx="3">
                  <c:v>50 a 59</c:v>
                </c:pt>
                <c:pt idx="4">
                  <c:v>60 a 69</c:v>
                </c:pt>
                <c:pt idx="5">
                  <c:v>70 a 79</c:v>
                </c:pt>
                <c:pt idx="6">
                  <c:v>80 a 89</c:v>
                </c:pt>
                <c:pt idx="7">
                  <c:v>&gt;90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6BC2-4788-BBAE-0E8512044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8819647"/>
        <c:axId val="348825055"/>
      </c:barChart>
      <c:catAx>
        <c:axId val="348819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8825055"/>
        <c:crosses val="autoZero"/>
        <c:auto val="1"/>
        <c:lblAlgn val="ctr"/>
        <c:lblOffset val="100"/>
        <c:noMultiLvlLbl val="0"/>
      </c:catAx>
      <c:valAx>
        <c:axId val="348825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8819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/>
              <a:t>UREA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Hoja1!$A$40</c:f>
              <c:strCache>
                <c:ptCount val="1"/>
                <c:pt idx="0">
                  <c:v>UREA INICIAL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Hoja1!$B$40:$AH$40</c:f>
              <c:numCache>
                <c:formatCode>General</c:formatCode>
                <c:ptCount val="33"/>
                <c:pt idx="0">
                  <c:v>95</c:v>
                </c:pt>
                <c:pt idx="1">
                  <c:v>115</c:v>
                </c:pt>
                <c:pt idx="2">
                  <c:v>190</c:v>
                </c:pt>
                <c:pt idx="3">
                  <c:v>74</c:v>
                </c:pt>
                <c:pt idx="4">
                  <c:v>147</c:v>
                </c:pt>
                <c:pt idx="5">
                  <c:v>20</c:v>
                </c:pt>
                <c:pt idx="6">
                  <c:v>27</c:v>
                </c:pt>
                <c:pt idx="7">
                  <c:v>59</c:v>
                </c:pt>
                <c:pt idx="8">
                  <c:v>165</c:v>
                </c:pt>
                <c:pt idx="9">
                  <c:v>106</c:v>
                </c:pt>
                <c:pt idx="10">
                  <c:v>56</c:v>
                </c:pt>
                <c:pt idx="11">
                  <c:v>66</c:v>
                </c:pt>
                <c:pt idx="12">
                  <c:v>106</c:v>
                </c:pt>
                <c:pt idx="13">
                  <c:v>57</c:v>
                </c:pt>
                <c:pt idx="14">
                  <c:v>49</c:v>
                </c:pt>
                <c:pt idx="15">
                  <c:v>70</c:v>
                </c:pt>
                <c:pt idx="16">
                  <c:v>232</c:v>
                </c:pt>
                <c:pt idx="17">
                  <c:v>20</c:v>
                </c:pt>
                <c:pt idx="18">
                  <c:v>37</c:v>
                </c:pt>
                <c:pt idx="19">
                  <c:v>25</c:v>
                </c:pt>
                <c:pt idx="20">
                  <c:v>25</c:v>
                </c:pt>
                <c:pt idx="21">
                  <c:v>45</c:v>
                </c:pt>
                <c:pt idx="22">
                  <c:v>28</c:v>
                </c:pt>
                <c:pt idx="23">
                  <c:v>109</c:v>
                </c:pt>
                <c:pt idx="24">
                  <c:v>36</c:v>
                </c:pt>
                <c:pt idx="25">
                  <c:v>35</c:v>
                </c:pt>
                <c:pt idx="26">
                  <c:v>62</c:v>
                </c:pt>
                <c:pt idx="27">
                  <c:v>74</c:v>
                </c:pt>
                <c:pt idx="28">
                  <c:v>51</c:v>
                </c:pt>
                <c:pt idx="29">
                  <c:v>332</c:v>
                </c:pt>
                <c:pt idx="30">
                  <c:v>78</c:v>
                </c:pt>
                <c:pt idx="31">
                  <c:v>48</c:v>
                </c:pt>
                <c:pt idx="32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5F-4489-B0F3-2D8ACAB8CD91}"/>
            </c:ext>
          </c:extLst>
        </c:ser>
        <c:ser>
          <c:idx val="1"/>
          <c:order val="1"/>
          <c:tx>
            <c:strRef>
              <c:f>Hoja1!$A$41</c:f>
              <c:strCache>
                <c:ptCount val="1"/>
                <c:pt idx="0">
                  <c:v>UREA POSTERIOR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Hoja1!$B$41:$AH$41</c:f>
              <c:numCache>
                <c:formatCode>General</c:formatCode>
                <c:ptCount val="33"/>
                <c:pt idx="0">
                  <c:v>260</c:v>
                </c:pt>
                <c:pt idx="1">
                  <c:v>39</c:v>
                </c:pt>
                <c:pt idx="2">
                  <c:v>85</c:v>
                </c:pt>
                <c:pt idx="3">
                  <c:v>55</c:v>
                </c:pt>
                <c:pt idx="4">
                  <c:v>47</c:v>
                </c:pt>
                <c:pt idx="5">
                  <c:v>71</c:v>
                </c:pt>
                <c:pt idx="6">
                  <c:v>30</c:v>
                </c:pt>
                <c:pt idx="7">
                  <c:v>49</c:v>
                </c:pt>
                <c:pt idx="8">
                  <c:v>240</c:v>
                </c:pt>
                <c:pt idx="9">
                  <c:v>129</c:v>
                </c:pt>
                <c:pt idx="10">
                  <c:v>38</c:v>
                </c:pt>
                <c:pt idx="11">
                  <c:v>23</c:v>
                </c:pt>
                <c:pt idx="12">
                  <c:v>91</c:v>
                </c:pt>
                <c:pt idx="13">
                  <c:v>55</c:v>
                </c:pt>
                <c:pt idx="14">
                  <c:v>82</c:v>
                </c:pt>
                <c:pt idx="15">
                  <c:v>87</c:v>
                </c:pt>
                <c:pt idx="16">
                  <c:v>94</c:v>
                </c:pt>
                <c:pt idx="17">
                  <c:v>25</c:v>
                </c:pt>
                <c:pt idx="18">
                  <c:v>52</c:v>
                </c:pt>
                <c:pt idx="19">
                  <c:v>35</c:v>
                </c:pt>
                <c:pt idx="20">
                  <c:v>40</c:v>
                </c:pt>
                <c:pt idx="21">
                  <c:v>37</c:v>
                </c:pt>
                <c:pt idx="22">
                  <c:v>27</c:v>
                </c:pt>
                <c:pt idx="23">
                  <c:v>144</c:v>
                </c:pt>
                <c:pt idx="24">
                  <c:v>25</c:v>
                </c:pt>
                <c:pt idx="25">
                  <c:v>63</c:v>
                </c:pt>
                <c:pt idx="26">
                  <c:v>62</c:v>
                </c:pt>
                <c:pt idx="27">
                  <c:v>50</c:v>
                </c:pt>
                <c:pt idx="28">
                  <c:v>25</c:v>
                </c:pt>
                <c:pt idx="29">
                  <c:v>38</c:v>
                </c:pt>
                <c:pt idx="30">
                  <c:v>18</c:v>
                </c:pt>
                <c:pt idx="31">
                  <c:v>38</c:v>
                </c:pt>
                <c:pt idx="3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5F-4489-B0F3-2D8ACAB8CD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5353696"/>
        <c:axId val="1665362432"/>
      </c:lineChart>
      <c:catAx>
        <c:axId val="16653536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400" b="1"/>
                  <a:t>CASOS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65362432"/>
        <c:crosses val="autoZero"/>
        <c:auto val="1"/>
        <c:lblAlgn val="ctr"/>
        <c:lblOffset val="100"/>
        <c:noMultiLvlLbl val="0"/>
      </c:catAx>
      <c:valAx>
        <c:axId val="16653624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400" b="1"/>
                  <a:t>mg/dl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6535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CREATININA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Hoja1!$A$60</c:f>
              <c:strCache>
                <c:ptCount val="1"/>
                <c:pt idx="0">
                  <c:v>CREATININA INICAL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Hoja1!$B$60:$AH$60</c:f>
              <c:numCache>
                <c:formatCode>General</c:formatCode>
                <c:ptCount val="33"/>
                <c:pt idx="0">
                  <c:v>4.4000000000000004</c:v>
                </c:pt>
                <c:pt idx="1">
                  <c:v>7</c:v>
                </c:pt>
                <c:pt idx="2">
                  <c:v>7</c:v>
                </c:pt>
                <c:pt idx="3">
                  <c:v>1.8</c:v>
                </c:pt>
                <c:pt idx="4">
                  <c:v>3.3</c:v>
                </c:pt>
                <c:pt idx="5">
                  <c:v>1.5</c:v>
                </c:pt>
                <c:pt idx="6">
                  <c:v>0.7</c:v>
                </c:pt>
                <c:pt idx="7">
                  <c:v>1.3</c:v>
                </c:pt>
                <c:pt idx="8">
                  <c:v>6.1</c:v>
                </c:pt>
                <c:pt idx="9">
                  <c:v>6</c:v>
                </c:pt>
                <c:pt idx="10">
                  <c:v>1.5</c:v>
                </c:pt>
                <c:pt idx="11">
                  <c:v>1.1000000000000001</c:v>
                </c:pt>
                <c:pt idx="12">
                  <c:v>2.1</c:v>
                </c:pt>
                <c:pt idx="13">
                  <c:v>1.3</c:v>
                </c:pt>
                <c:pt idx="14">
                  <c:v>1.4</c:v>
                </c:pt>
                <c:pt idx="15">
                  <c:v>1.9</c:v>
                </c:pt>
                <c:pt idx="16">
                  <c:v>10</c:v>
                </c:pt>
                <c:pt idx="17">
                  <c:v>0.8</c:v>
                </c:pt>
                <c:pt idx="18">
                  <c:v>1.3</c:v>
                </c:pt>
                <c:pt idx="19">
                  <c:v>1.1000000000000001</c:v>
                </c:pt>
                <c:pt idx="20">
                  <c:v>1.3</c:v>
                </c:pt>
                <c:pt idx="21">
                  <c:v>1.5</c:v>
                </c:pt>
                <c:pt idx="22">
                  <c:v>0.8</c:v>
                </c:pt>
                <c:pt idx="23">
                  <c:v>6.8</c:v>
                </c:pt>
                <c:pt idx="24">
                  <c:v>1</c:v>
                </c:pt>
                <c:pt idx="25">
                  <c:v>1.9</c:v>
                </c:pt>
                <c:pt idx="26">
                  <c:v>2.4</c:v>
                </c:pt>
                <c:pt idx="27">
                  <c:v>1.8</c:v>
                </c:pt>
                <c:pt idx="28">
                  <c:v>2.1</c:v>
                </c:pt>
                <c:pt idx="29">
                  <c:v>10</c:v>
                </c:pt>
                <c:pt idx="30">
                  <c:v>3.9</c:v>
                </c:pt>
                <c:pt idx="31">
                  <c:v>0.9</c:v>
                </c:pt>
                <c:pt idx="3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E1-4BCB-8CDA-D987C4014331}"/>
            </c:ext>
          </c:extLst>
        </c:ser>
        <c:ser>
          <c:idx val="1"/>
          <c:order val="1"/>
          <c:tx>
            <c:strRef>
              <c:f>Hoja1!$A$61</c:f>
              <c:strCache>
                <c:ptCount val="1"/>
                <c:pt idx="0">
                  <c:v>CREATININA POSTERIOR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Hoja1!$B$61:$AH$61</c:f>
              <c:numCache>
                <c:formatCode>General</c:formatCode>
                <c:ptCount val="33"/>
                <c:pt idx="0">
                  <c:v>10</c:v>
                </c:pt>
                <c:pt idx="1">
                  <c:v>1.5</c:v>
                </c:pt>
                <c:pt idx="2">
                  <c:v>2</c:v>
                </c:pt>
                <c:pt idx="3">
                  <c:v>1.3</c:v>
                </c:pt>
                <c:pt idx="4">
                  <c:v>2</c:v>
                </c:pt>
                <c:pt idx="5">
                  <c:v>1.6</c:v>
                </c:pt>
                <c:pt idx="6">
                  <c:v>0.8</c:v>
                </c:pt>
                <c:pt idx="7">
                  <c:v>1.7</c:v>
                </c:pt>
                <c:pt idx="8">
                  <c:v>3.9</c:v>
                </c:pt>
                <c:pt idx="9">
                  <c:v>2.2000000000000002</c:v>
                </c:pt>
                <c:pt idx="10">
                  <c:v>1.3</c:v>
                </c:pt>
                <c:pt idx="11">
                  <c:v>0.7</c:v>
                </c:pt>
                <c:pt idx="12">
                  <c:v>1.9</c:v>
                </c:pt>
                <c:pt idx="13">
                  <c:v>1.8</c:v>
                </c:pt>
                <c:pt idx="14">
                  <c:v>2.9</c:v>
                </c:pt>
                <c:pt idx="15">
                  <c:v>0.7</c:v>
                </c:pt>
                <c:pt idx="16">
                  <c:v>8.8000000000000007</c:v>
                </c:pt>
                <c:pt idx="17">
                  <c:v>0.6</c:v>
                </c:pt>
                <c:pt idx="18">
                  <c:v>1.7</c:v>
                </c:pt>
                <c:pt idx="19">
                  <c:v>0.8</c:v>
                </c:pt>
                <c:pt idx="20">
                  <c:v>1.2</c:v>
                </c:pt>
                <c:pt idx="21">
                  <c:v>1.6</c:v>
                </c:pt>
                <c:pt idx="22">
                  <c:v>1</c:v>
                </c:pt>
                <c:pt idx="23">
                  <c:v>5.4</c:v>
                </c:pt>
                <c:pt idx="24">
                  <c:v>0.6</c:v>
                </c:pt>
                <c:pt idx="25">
                  <c:v>1.8</c:v>
                </c:pt>
                <c:pt idx="26">
                  <c:v>1.6</c:v>
                </c:pt>
                <c:pt idx="27">
                  <c:v>1.4</c:v>
                </c:pt>
                <c:pt idx="28">
                  <c:v>0.7</c:v>
                </c:pt>
                <c:pt idx="29">
                  <c:v>1.2</c:v>
                </c:pt>
                <c:pt idx="30">
                  <c:v>1.2</c:v>
                </c:pt>
                <c:pt idx="31">
                  <c:v>0.9</c:v>
                </c:pt>
                <c:pt idx="32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E1-4BCB-8CDA-D987C4014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6518480"/>
        <c:axId val="1696516816"/>
      </c:lineChart>
      <c:catAx>
        <c:axId val="16965184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400" b="1"/>
                  <a:t>CASOS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96516816"/>
        <c:crosses val="autoZero"/>
        <c:auto val="1"/>
        <c:lblAlgn val="ctr"/>
        <c:lblOffset val="100"/>
        <c:noMultiLvlLbl val="0"/>
      </c:catAx>
      <c:valAx>
        <c:axId val="169651681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400" b="1"/>
                  <a:t>mg/dl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9651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/>
              <a:t>FILTRACION</a:t>
            </a:r>
            <a:r>
              <a:rPr lang="es-MX" sz="1600" b="1" baseline="0"/>
              <a:t> GLOMERULAR</a:t>
            </a:r>
            <a:endParaRPr lang="es-MX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Hoja1!$A$80</c:f>
              <c:strCache>
                <c:ptCount val="1"/>
                <c:pt idx="0">
                  <c:v>FILTRACION G. INICIAL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Hoja1!$B$80:$AH$80</c:f>
              <c:numCache>
                <c:formatCode>General</c:formatCode>
                <c:ptCount val="33"/>
                <c:pt idx="0">
                  <c:v>25</c:v>
                </c:pt>
                <c:pt idx="1">
                  <c:v>25</c:v>
                </c:pt>
                <c:pt idx="2">
                  <c:v>20</c:v>
                </c:pt>
                <c:pt idx="3">
                  <c:v>29</c:v>
                </c:pt>
                <c:pt idx="4">
                  <c:v>30</c:v>
                </c:pt>
                <c:pt idx="5">
                  <c:v>28</c:v>
                </c:pt>
                <c:pt idx="6">
                  <c:v>57</c:v>
                </c:pt>
                <c:pt idx="7">
                  <c:v>35</c:v>
                </c:pt>
                <c:pt idx="8">
                  <c:v>9</c:v>
                </c:pt>
                <c:pt idx="9">
                  <c:v>30</c:v>
                </c:pt>
                <c:pt idx="10">
                  <c:v>40</c:v>
                </c:pt>
                <c:pt idx="11">
                  <c:v>42</c:v>
                </c:pt>
                <c:pt idx="12">
                  <c:v>29</c:v>
                </c:pt>
                <c:pt idx="13">
                  <c:v>29</c:v>
                </c:pt>
                <c:pt idx="14">
                  <c:v>35</c:v>
                </c:pt>
                <c:pt idx="15">
                  <c:v>33</c:v>
                </c:pt>
                <c:pt idx="16">
                  <c:v>25</c:v>
                </c:pt>
                <c:pt idx="17">
                  <c:v>57</c:v>
                </c:pt>
                <c:pt idx="18">
                  <c:v>24</c:v>
                </c:pt>
                <c:pt idx="19">
                  <c:v>51</c:v>
                </c:pt>
                <c:pt idx="20">
                  <c:v>33</c:v>
                </c:pt>
                <c:pt idx="21">
                  <c:v>50</c:v>
                </c:pt>
                <c:pt idx="22">
                  <c:v>53</c:v>
                </c:pt>
                <c:pt idx="23">
                  <c:v>11</c:v>
                </c:pt>
                <c:pt idx="24">
                  <c:v>60</c:v>
                </c:pt>
                <c:pt idx="25">
                  <c:v>80</c:v>
                </c:pt>
                <c:pt idx="26">
                  <c:v>25</c:v>
                </c:pt>
                <c:pt idx="27">
                  <c:v>38</c:v>
                </c:pt>
                <c:pt idx="28">
                  <c:v>51</c:v>
                </c:pt>
                <c:pt idx="29">
                  <c:v>10</c:v>
                </c:pt>
                <c:pt idx="30">
                  <c:v>30</c:v>
                </c:pt>
                <c:pt idx="31">
                  <c:v>47</c:v>
                </c:pt>
                <c:pt idx="3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D6-455D-BAA4-CAF7A46B5A92}"/>
            </c:ext>
          </c:extLst>
        </c:ser>
        <c:ser>
          <c:idx val="1"/>
          <c:order val="1"/>
          <c:tx>
            <c:strRef>
              <c:f>Hoja1!$A$81</c:f>
              <c:strCache>
                <c:ptCount val="1"/>
                <c:pt idx="0">
                  <c:v>FILTRACION G. POST.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Hoja1!$B$81:$AH$81</c:f>
              <c:numCache>
                <c:formatCode>General</c:formatCode>
                <c:ptCount val="33"/>
                <c:pt idx="0">
                  <c:v>8</c:v>
                </c:pt>
                <c:pt idx="1">
                  <c:v>79</c:v>
                </c:pt>
                <c:pt idx="2">
                  <c:v>76</c:v>
                </c:pt>
                <c:pt idx="3">
                  <c:v>75</c:v>
                </c:pt>
                <c:pt idx="4">
                  <c:v>65</c:v>
                </c:pt>
                <c:pt idx="5">
                  <c:v>29</c:v>
                </c:pt>
                <c:pt idx="6">
                  <c:v>70</c:v>
                </c:pt>
                <c:pt idx="7">
                  <c:v>98</c:v>
                </c:pt>
                <c:pt idx="8">
                  <c:v>13</c:v>
                </c:pt>
                <c:pt idx="9">
                  <c:v>18</c:v>
                </c:pt>
                <c:pt idx="10">
                  <c:v>76</c:v>
                </c:pt>
                <c:pt idx="11">
                  <c:v>106</c:v>
                </c:pt>
                <c:pt idx="12">
                  <c:v>19</c:v>
                </c:pt>
                <c:pt idx="13">
                  <c:v>30</c:v>
                </c:pt>
                <c:pt idx="14">
                  <c:v>37</c:v>
                </c:pt>
                <c:pt idx="15">
                  <c:v>29</c:v>
                </c:pt>
                <c:pt idx="16">
                  <c:v>50</c:v>
                </c:pt>
                <c:pt idx="17">
                  <c:v>94</c:v>
                </c:pt>
                <c:pt idx="18">
                  <c:v>29</c:v>
                </c:pt>
                <c:pt idx="19">
                  <c:v>78</c:v>
                </c:pt>
                <c:pt idx="20">
                  <c:v>52</c:v>
                </c:pt>
                <c:pt idx="21">
                  <c:v>64</c:v>
                </c:pt>
                <c:pt idx="22">
                  <c:v>70</c:v>
                </c:pt>
                <c:pt idx="23">
                  <c:v>25</c:v>
                </c:pt>
                <c:pt idx="24">
                  <c:v>92</c:v>
                </c:pt>
                <c:pt idx="25">
                  <c:v>66</c:v>
                </c:pt>
                <c:pt idx="26">
                  <c:v>27</c:v>
                </c:pt>
                <c:pt idx="27">
                  <c:v>57</c:v>
                </c:pt>
                <c:pt idx="28">
                  <c:v>100</c:v>
                </c:pt>
                <c:pt idx="29">
                  <c:v>75</c:v>
                </c:pt>
                <c:pt idx="30">
                  <c:v>90</c:v>
                </c:pt>
                <c:pt idx="31">
                  <c:v>96</c:v>
                </c:pt>
                <c:pt idx="32">
                  <c:v>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D6-455D-BAA4-CAF7A46B5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1264832"/>
        <c:axId val="1701247360"/>
      </c:lineChart>
      <c:catAx>
        <c:axId val="17012648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400" b="1"/>
                  <a:t>CASOS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01247360"/>
        <c:crosses val="autoZero"/>
        <c:auto val="1"/>
        <c:lblAlgn val="ctr"/>
        <c:lblOffset val="100"/>
        <c:noMultiLvlLbl val="0"/>
      </c:catAx>
      <c:valAx>
        <c:axId val="17012473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400" b="1"/>
                  <a:t>ml/min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0126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DAÑO</a:t>
            </a:r>
            <a:r>
              <a:rPr lang="es-MX" b="1" baseline="0" dirty="0" smtClean="0"/>
              <a:t> RENAL INICIAL</a:t>
            </a:r>
            <a:endParaRPr lang="es-MX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.11164671127682338"/>
          <c:y val="0.18389919767605895"/>
          <c:w val="0.88554339755225286"/>
          <c:h val="0.696215539349847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ETAPA I</c:v>
                </c:pt>
                <c:pt idx="1">
                  <c:v>ETAPA II</c:v>
                </c:pt>
                <c:pt idx="2">
                  <c:v>ETAPA III</c:v>
                </c:pt>
                <c:pt idx="3">
                  <c:v>ETAPA IV</c:v>
                </c:pt>
                <c:pt idx="4">
                  <c:v>ETAPA V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20</c:v>
                </c:pt>
                <c:pt idx="3">
                  <c:v>10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5-48CF-ACC0-C7C58E61F97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ETAPA I</c:v>
                </c:pt>
                <c:pt idx="1">
                  <c:v>ETAPA II</c:v>
                </c:pt>
                <c:pt idx="2">
                  <c:v>ETAPA III</c:v>
                </c:pt>
                <c:pt idx="3">
                  <c:v>ETAPA IV</c:v>
                </c:pt>
                <c:pt idx="4">
                  <c:v>ETAPA V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2C5-48CF-ACC0-C7C58E61F97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ETAPA I</c:v>
                </c:pt>
                <c:pt idx="1">
                  <c:v>ETAPA II</c:v>
                </c:pt>
                <c:pt idx="2">
                  <c:v>ETAPA III</c:v>
                </c:pt>
                <c:pt idx="3">
                  <c:v>ETAPA IV</c:v>
                </c:pt>
                <c:pt idx="4">
                  <c:v>ETAPA V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2C5-48CF-ACC0-C7C58E61F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604752"/>
        <c:axId val="430609744"/>
      </c:barChart>
      <c:catAx>
        <c:axId val="43060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09744"/>
        <c:crosses val="autoZero"/>
        <c:auto val="1"/>
        <c:lblAlgn val="ctr"/>
        <c:lblOffset val="100"/>
        <c:noMultiLvlLbl val="0"/>
      </c:catAx>
      <c:valAx>
        <c:axId val="430609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04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DAÑO</a:t>
            </a:r>
            <a:r>
              <a:rPr lang="es-MX" b="1" baseline="0" dirty="0" smtClean="0"/>
              <a:t> RENAL POSTERIOR</a:t>
            </a:r>
            <a:endParaRPr lang="es-MX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ETAPA I</c:v>
                </c:pt>
                <c:pt idx="1">
                  <c:v>ETAPA II</c:v>
                </c:pt>
                <c:pt idx="2">
                  <c:v>ETAPA III</c:v>
                </c:pt>
                <c:pt idx="3">
                  <c:v>ETAPA IV</c:v>
                </c:pt>
                <c:pt idx="4">
                  <c:v>ETAPA V</c:v>
                </c:pt>
                <c:pt idx="5">
                  <c:v>NORMAL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0</c:v>
                </c:pt>
                <c:pt idx="1">
                  <c:v>11</c:v>
                </c:pt>
                <c:pt idx="2">
                  <c:v>7</c:v>
                </c:pt>
                <c:pt idx="3">
                  <c:v>5</c:v>
                </c:pt>
                <c:pt idx="4">
                  <c:v>3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1E-4119-9F3F-2A33952C06B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ETAPA I</c:v>
                </c:pt>
                <c:pt idx="1">
                  <c:v>ETAPA II</c:v>
                </c:pt>
                <c:pt idx="2">
                  <c:v>ETAPA III</c:v>
                </c:pt>
                <c:pt idx="3">
                  <c:v>ETAPA IV</c:v>
                </c:pt>
                <c:pt idx="4">
                  <c:v>ETAPA V</c:v>
                </c:pt>
                <c:pt idx="5">
                  <c:v>NORMAL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A21E-4119-9F3F-2A33952C06B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ETAPA I</c:v>
                </c:pt>
                <c:pt idx="1">
                  <c:v>ETAPA II</c:v>
                </c:pt>
                <c:pt idx="2">
                  <c:v>ETAPA III</c:v>
                </c:pt>
                <c:pt idx="3">
                  <c:v>ETAPA IV</c:v>
                </c:pt>
                <c:pt idx="4">
                  <c:v>ETAPA V</c:v>
                </c:pt>
                <c:pt idx="5">
                  <c:v>NORMAL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A21E-4119-9F3F-2A33952C06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614320"/>
        <c:axId val="430619312"/>
      </c:barChart>
      <c:catAx>
        <c:axId val="4306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19312"/>
        <c:crosses val="autoZero"/>
        <c:auto val="1"/>
        <c:lblAlgn val="ctr"/>
        <c:lblOffset val="100"/>
        <c:noMultiLvlLbl val="0"/>
      </c:catAx>
      <c:valAx>
        <c:axId val="430619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1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ESTADO</a:t>
            </a:r>
            <a:r>
              <a:rPr lang="es-MX" b="1" baseline="0" dirty="0" smtClean="0"/>
              <a:t> DE LA ENFERMEDAD NOSOLOGICA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0.11911118420410026"/>
          <c:y val="0.25153673615958499"/>
          <c:w val="0.85781000734387669"/>
          <c:h val="0.640310737974507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DM</c:v>
                </c:pt>
                <c:pt idx="1">
                  <c:v>HAS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0.24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D2-4226-AB5E-1A772EB8C2A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DM</c:v>
                </c:pt>
                <c:pt idx="1">
                  <c:v>HAS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2D2-4226-AB5E-1A772EB8C2A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2"/>
                <c:pt idx="0">
                  <c:v>DM</c:v>
                </c:pt>
                <c:pt idx="1">
                  <c:v>HAS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12D2-4226-AB5E-1A772EB8C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917919"/>
        <c:axId val="134928735"/>
      </c:barChart>
      <c:catAx>
        <c:axId val="134917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4928735"/>
        <c:crosses val="autoZero"/>
        <c:auto val="1"/>
        <c:lblAlgn val="ctr"/>
        <c:lblOffset val="100"/>
        <c:noMultiLvlLbl val="0"/>
      </c:catAx>
      <c:valAx>
        <c:axId val="134928735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49179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 smtClean="0"/>
              <a:t>INCIDENCIA</a:t>
            </a:r>
            <a:r>
              <a:rPr lang="en-US" sz="1800" baseline="0" dirty="0" smtClean="0"/>
              <a:t> POR GENERO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951-4C7A-999E-5FA93946B1E9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8951-4C7A-999E-5FA93946B1E9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951-4C7A-999E-5FA93946B1E9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8951-4C7A-999E-5FA93946B1E9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951-4C7A-999E-5FA93946B1E9}"/>
                </c:ext>
              </c:extLst>
            </c:dLbl>
            <c:dLbl>
              <c:idx val="1"/>
              <c:layout>
                <c:manualLayout>
                  <c:x val="0.1625547414263705"/>
                  <c:y val="9.326549775565722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51-4C7A-999E-5FA93946B1E9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951-4C7A-999E-5FA93946B1E9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4-8951-4C7A-999E-5FA93946B1E9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2"/>
                <c:pt idx="0">
                  <c:v>FEM</c:v>
                </c:pt>
                <c:pt idx="1">
                  <c:v>MASC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21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51-4C7A-999E-5FA93946B1E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ESTADO</a:t>
            </a:r>
            <a:r>
              <a:rPr lang="es-MX" b="1" baseline="0" dirty="0" smtClean="0"/>
              <a:t> NOSOLOGICO ASOCIADO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DM</c:v>
                </c:pt>
                <c:pt idx="1">
                  <c:v>HAS</c:v>
                </c:pt>
                <c:pt idx="2">
                  <c:v>ANEMIA</c:v>
                </c:pt>
                <c:pt idx="3">
                  <c:v>PIELONEF.</c:v>
                </c:pt>
                <c:pt idx="4">
                  <c:v>NEOPLASIA</c:v>
                </c:pt>
                <c:pt idx="5">
                  <c:v>LITIASIS</c:v>
                </c:pt>
                <c:pt idx="6">
                  <c:v>0TROS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19</c:v>
                </c:pt>
                <c:pt idx="1">
                  <c:v>22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5-43F0-B043-B0688558DFE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DM</c:v>
                </c:pt>
                <c:pt idx="1">
                  <c:v>HAS</c:v>
                </c:pt>
                <c:pt idx="2">
                  <c:v>ANEMIA</c:v>
                </c:pt>
                <c:pt idx="3">
                  <c:v>PIELONEF.</c:v>
                </c:pt>
                <c:pt idx="4">
                  <c:v>NEOPLASIA</c:v>
                </c:pt>
                <c:pt idx="5">
                  <c:v>LITIASIS</c:v>
                </c:pt>
                <c:pt idx="6">
                  <c:v>0TROS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9685-43F0-B043-B0688558DFE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DM</c:v>
                </c:pt>
                <c:pt idx="1">
                  <c:v>HAS</c:v>
                </c:pt>
                <c:pt idx="2">
                  <c:v>ANEMIA</c:v>
                </c:pt>
                <c:pt idx="3">
                  <c:v>PIELONEF.</c:v>
                </c:pt>
                <c:pt idx="4">
                  <c:v>NEOPLASIA</c:v>
                </c:pt>
                <c:pt idx="5">
                  <c:v>LITIASIS</c:v>
                </c:pt>
                <c:pt idx="6">
                  <c:v>0TROS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9685-43F0-B043-B0688558D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881584"/>
        <c:axId val="380882416"/>
      </c:barChart>
      <c:catAx>
        <c:axId val="38088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80882416"/>
        <c:crosses val="autoZero"/>
        <c:auto val="1"/>
        <c:lblAlgn val="ctr"/>
        <c:lblOffset val="100"/>
        <c:noMultiLvlLbl val="0"/>
      </c:catAx>
      <c:valAx>
        <c:axId val="380882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80881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MEZCLA</a:t>
            </a:r>
            <a:r>
              <a:rPr lang="es-MX" b="1" baseline="0" dirty="0" smtClean="0"/>
              <a:t> DE ESTADOS NOSOLOGICOS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DM SOLA</c:v>
                </c:pt>
                <c:pt idx="1">
                  <c:v>HAS SOLA</c:v>
                </c:pt>
                <c:pt idx="2">
                  <c:v>HAS Y DM</c:v>
                </c:pt>
                <c:pt idx="3">
                  <c:v>RENAL SOLO</c:v>
                </c:pt>
                <c:pt idx="4">
                  <c:v>OTROS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14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E2-48B8-8E74-77561C19A4D0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DM SOLA</c:v>
                </c:pt>
                <c:pt idx="1">
                  <c:v>HAS SOLA</c:v>
                </c:pt>
                <c:pt idx="2">
                  <c:v>HAS Y DM</c:v>
                </c:pt>
                <c:pt idx="3">
                  <c:v>RENAL SOLO</c:v>
                </c:pt>
                <c:pt idx="4">
                  <c:v>OTROS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42E2-48B8-8E74-77561C19A4D0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DM SOLA</c:v>
                </c:pt>
                <c:pt idx="1">
                  <c:v>HAS SOLA</c:v>
                </c:pt>
                <c:pt idx="2">
                  <c:v>HAS Y DM</c:v>
                </c:pt>
                <c:pt idx="3">
                  <c:v>RENAL SOLO</c:v>
                </c:pt>
                <c:pt idx="4">
                  <c:v>OTROS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2E2-48B8-8E74-77561C19A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5576464"/>
        <c:axId val="335573552"/>
      </c:barChart>
      <c:catAx>
        <c:axId val="33557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35573552"/>
        <c:crosses val="autoZero"/>
        <c:auto val="1"/>
        <c:lblAlgn val="ctr"/>
        <c:lblOffset val="100"/>
        <c:noMultiLvlLbl val="0"/>
      </c:catAx>
      <c:valAx>
        <c:axId val="335573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3557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DIABETES</a:t>
            </a:r>
            <a:r>
              <a:rPr lang="es-MX" b="1" baseline="0" dirty="0" smtClean="0"/>
              <a:t> MELLITUS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&lt;5 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&gt;25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1F-4B06-8EA5-F3554A96CF8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&lt;5 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&gt;25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EC1F-4B06-8EA5-F3554A96CF8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&lt;5 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&gt;25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EC1F-4B06-8EA5-F3554A96C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5699104"/>
        <c:axId val="1745705344"/>
      </c:barChart>
      <c:catAx>
        <c:axId val="174569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45705344"/>
        <c:crosses val="autoZero"/>
        <c:auto val="1"/>
        <c:lblAlgn val="ctr"/>
        <c:lblOffset val="100"/>
        <c:noMultiLvlLbl val="0"/>
      </c:catAx>
      <c:valAx>
        <c:axId val="174570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45699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HIPERTENSION</a:t>
            </a:r>
            <a:r>
              <a:rPr lang="es-MX" b="1" baseline="0" dirty="0" smtClean="0"/>
              <a:t> ARTERIAL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&lt; 5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&gt; 25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A-4F5C-B4D9-903F8438917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&lt; 5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&gt; 25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FEDA-4F5C-B4D9-903F8438917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Hoja1!$A$2:$A$7</c:f>
              <c:strCache>
                <c:ptCount val="6"/>
                <c:pt idx="0">
                  <c:v>&lt; 5</c:v>
                </c:pt>
                <c:pt idx="1">
                  <c:v>5 a 9</c:v>
                </c:pt>
                <c:pt idx="2">
                  <c:v>10 a 14</c:v>
                </c:pt>
                <c:pt idx="3">
                  <c:v>15 a 19</c:v>
                </c:pt>
                <c:pt idx="4">
                  <c:v>20 a 24</c:v>
                </c:pt>
                <c:pt idx="5">
                  <c:v>&gt; 25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FEDA-4F5C-B4D9-903F84389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9736576"/>
        <c:axId val="1749741568"/>
      </c:barChart>
      <c:catAx>
        <c:axId val="174973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49741568"/>
        <c:crosses val="autoZero"/>
        <c:auto val="1"/>
        <c:lblAlgn val="ctr"/>
        <c:lblOffset val="100"/>
        <c:noMultiLvlLbl val="0"/>
      </c:catAx>
      <c:valAx>
        <c:axId val="174974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49736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SERIACION</a:t>
            </a:r>
            <a:r>
              <a:rPr lang="es-MX" b="1" baseline="0" dirty="0" smtClean="0"/>
              <a:t> MIASMATICA FAMILIAR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1,2,3</c:v>
                </c:pt>
                <c:pt idx="1">
                  <c:v>2,1,3</c:v>
                </c:pt>
                <c:pt idx="2">
                  <c:v>2,3,1</c:v>
                </c:pt>
                <c:pt idx="3">
                  <c:v>3,2,1</c:v>
                </c:pt>
                <c:pt idx="4">
                  <c:v>3,1,2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5</c:v>
                </c:pt>
                <c:pt idx="1">
                  <c:v>16</c:v>
                </c:pt>
                <c:pt idx="2">
                  <c:v>10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8-411C-8F25-B31EC9887AF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1,2,3</c:v>
                </c:pt>
                <c:pt idx="1">
                  <c:v>2,1,3</c:v>
                </c:pt>
                <c:pt idx="2">
                  <c:v>2,3,1</c:v>
                </c:pt>
                <c:pt idx="3">
                  <c:v>3,2,1</c:v>
                </c:pt>
                <c:pt idx="4">
                  <c:v>3,1,2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3F78-411C-8F25-B31EC9887AF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Hoja1!$A$2:$A$6</c:f>
              <c:strCache>
                <c:ptCount val="5"/>
                <c:pt idx="0">
                  <c:v>1,2,3</c:v>
                </c:pt>
                <c:pt idx="1">
                  <c:v>2,1,3</c:v>
                </c:pt>
                <c:pt idx="2">
                  <c:v>2,3,1</c:v>
                </c:pt>
                <c:pt idx="3">
                  <c:v>3,2,1</c:v>
                </c:pt>
                <c:pt idx="4">
                  <c:v>3,1,2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3F78-411C-8F25-B31EC9887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608496"/>
        <c:axId val="430617232"/>
      </c:barChart>
      <c:catAx>
        <c:axId val="430608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17232"/>
        <c:crosses val="autoZero"/>
        <c:auto val="1"/>
        <c:lblAlgn val="ctr"/>
        <c:lblOffset val="100"/>
        <c:noMultiLvlLbl val="0"/>
      </c:catAx>
      <c:valAx>
        <c:axId val="430617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0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MIASMA</a:t>
            </a:r>
            <a:r>
              <a:rPr lang="es-MX" b="1" baseline="0" dirty="0" smtClean="0"/>
              <a:t> IND.PREDOMINANTE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7.7042314838092554E-2"/>
          <c:y val="0.15093648546900088"/>
          <c:w val="0.87311925536676738"/>
          <c:h val="0.718729800719204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PSORA</c:v>
                </c:pt>
                <c:pt idx="1">
                  <c:v>SYCOSIS</c:v>
                </c:pt>
                <c:pt idx="2">
                  <c:v>SYPHILIS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28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E8-413C-8E46-3192DCF1C31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PSORA</c:v>
                </c:pt>
                <c:pt idx="1">
                  <c:v>SYCOSIS</c:v>
                </c:pt>
                <c:pt idx="2">
                  <c:v>SYPHILIS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67E8-413C-8E46-3192DCF1C31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PSORA</c:v>
                </c:pt>
                <c:pt idx="1">
                  <c:v>SYCOSIS</c:v>
                </c:pt>
                <c:pt idx="2">
                  <c:v>SYPHILIS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67E8-413C-8E46-3192DCF1C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611824"/>
        <c:axId val="430617648"/>
      </c:barChart>
      <c:catAx>
        <c:axId val="43061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17648"/>
        <c:crosses val="autoZero"/>
        <c:auto val="1"/>
        <c:lblAlgn val="ctr"/>
        <c:lblOffset val="100"/>
        <c:noMultiLvlLbl val="0"/>
      </c:catAx>
      <c:valAx>
        <c:axId val="430617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3061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1" dirty="0" smtClean="0"/>
              <a:t>SERIACION</a:t>
            </a:r>
            <a:r>
              <a:rPr lang="es-MX" b="1" baseline="0" dirty="0" smtClean="0"/>
              <a:t> MIASMATICA IND.</a:t>
            </a:r>
            <a:endParaRPr lang="es-MX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1,2,3</c:v>
                </c:pt>
                <c:pt idx="1">
                  <c:v>2,1,3</c:v>
                </c:pt>
                <c:pt idx="2">
                  <c:v>2,3,1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21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6-475C-A139-0C2273AB2AD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1,2,3</c:v>
                </c:pt>
                <c:pt idx="1">
                  <c:v>2,1,3</c:v>
                </c:pt>
                <c:pt idx="2">
                  <c:v>2,3,1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876-475C-A139-0C2273AB2AD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1,2,3</c:v>
                </c:pt>
                <c:pt idx="1">
                  <c:v>2,1,3</c:v>
                </c:pt>
                <c:pt idx="2">
                  <c:v>2,3,1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876-475C-A139-0C2273AB2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8161968"/>
        <c:axId val="380882832"/>
      </c:barChart>
      <c:catAx>
        <c:axId val="33816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80882832"/>
        <c:crosses val="autoZero"/>
        <c:auto val="1"/>
        <c:lblAlgn val="ctr"/>
        <c:lblOffset val="100"/>
        <c:noMultiLvlLbl val="0"/>
      </c:catAx>
      <c:valAx>
        <c:axId val="380882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3816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43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42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5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93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19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841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1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12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622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46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3B392-464F-4428-8B1B-35D06146EFD8}" type="datetimeFigureOut">
              <a:rPr lang="es-MX" smtClean="0"/>
              <a:t>11/02/2021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9B22E-BBF5-43EA-B3BB-3750E6E5FA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629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rascoenoch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0709-A79E-4CF5-BDA6-0668A45EA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 fontScale="90000"/>
          </a:bodyPr>
          <a:lstStyle/>
          <a:p>
            <a:r>
              <a:rPr lang="es-MX" sz="4200" b="1" dirty="0" smtClean="0"/>
              <a:t>La Insuficiencia Renal Crónica y su Tratamiento </a:t>
            </a:r>
            <a:r>
              <a:rPr lang="es-MX" sz="4200" b="1" dirty="0"/>
              <a:t>M</a:t>
            </a:r>
            <a:r>
              <a:rPr lang="es-MX" sz="4200" b="1" dirty="0" smtClean="0"/>
              <a:t>édico </a:t>
            </a:r>
            <a:r>
              <a:rPr lang="es-MX" sz="4200" b="1" dirty="0"/>
              <a:t>H</a:t>
            </a:r>
            <a:r>
              <a:rPr lang="es-MX" sz="4200" b="1" dirty="0" smtClean="0"/>
              <a:t>omeopático Miasmático. </a:t>
            </a:r>
            <a:r>
              <a:rPr lang="es-MX" sz="4200" b="1" smtClean="0"/>
              <a:t>Parte I</a:t>
            </a:r>
            <a:endParaRPr lang="es-MX" sz="4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2F5A7-A92E-41DE-8481-32D3C8BF6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7050"/>
            <a:ext cx="6858000" cy="572583"/>
          </a:xfrm>
        </p:spPr>
        <p:txBody>
          <a:bodyPr>
            <a:normAutofit/>
          </a:bodyPr>
          <a:lstStyle/>
          <a:p>
            <a:r>
              <a:rPr lang="es-MX" sz="1700" b="1" dirty="0" smtClean="0"/>
              <a:t>ESTUDIO RETROSPECTIVO Y PROSPECTIVO</a:t>
            </a:r>
            <a:endParaRPr lang="es-MX" sz="1700" b="1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 txBox="1">
            <a:spLocks/>
          </p:cNvSpPr>
          <p:nvPr/>
        </p:nvSpPr>
        <p:spPr>
          <a:xfrm>
            <a:off x="134883" y="4949313"/>
            <a:ext cx="5066133" cy="109633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400" b="1" dirty="0" smtClean="0">
                <a:solidFill>
                  <a:srgbClr val="303030"/>
                </a:solidFill>
              </a:rPr>
              <a:t>Dr. Enoch Carrasco Vázquez</a:t>
            </a:r>
          </a:p>
          <a:p>
            <a:r>
              <a:rPr lang="es-MX" sz="1800" b="1" dirty="0" smtClean="0">
                <a:solidFill>
                  <a:srgbClr val="303030"/>
                </a:solidFill>
                <a:hlinkClick r:id="rId2"/>
              </a:rPr>
              <a:t>carrascoenoch@gmail.com</a:t>
            </a:r>
            <a:endParaRPr lang="es-MX" sz="1800" b="1" dirty="0" smtClean="0">
              <a:solidFill>
                <a:srgbClr val="303030"/>
              </a:solidFill>
            </a:endParaRPr>
          </a:p>
          <a:p>
            <a:r>
              <a:rPr lang="es-MX" sz="1800" b="1" dirty="0" smtClean="0">
                <a:solidFill>
                  <a:srgbClr val="303030"/>
                </a:solidFill>
              </a:rPr>
              <a:t>Nuestra Página: http://www.homeopatiaparatodos.online/</a:t>
            </a:r>
            <a:endParaRPr lang="es-MX" sz="1800" b="1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8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MIASMA FAMILIAR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136266" y="3961696"/>
            <a:ext cx="4730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err="1" smtClean="0"/>
              <a:t>Sycosis</a:t>
            </a:r>
            <a:r>
              <a:rPr lang="es-MX" b="1" dirty="0" smtClean="0"/>
              <a:t>-psora-</a:t>
            </a:r>
            <a:r>
              <a:rPr lang="es-MX" b="1" dirty="0" err="1" smtClean="0"/>
              <a:t>syphilis</a:t>
            </a:r>
            <a:r>
              <a:rPr lang="es-MX" b="1" dirty="0" smtClean="0"/>
              <a:t> en el 48%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err="1" smtClean="0"/>
              <a:t>Sycosis</a:t>
            </a:r>
            <a:r>
              <a:rPr lang="es-MX" b="1" dirty="0" smtClean="0"/>
              <a:t>-</a:t>
            </a:r>
            <a:r>
              <a:rPr lang="es-MX" b="1" dirty="0" err="1" smtClean="0"/>
              <a:t>syphilis</a:t>
            </a:r>
            <a:r>
              <a:rPr lang="es-MX" b="1" dirty="0" smtClean="0"/>
              <a:t>-psora en el 30%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Psora-</a:t>
            </a:r>
            <a:r>
              <a:rPr lang="es-MX" b="1" dirty="0" err="1" smtClean="0"/>
              <a:t>sycosis</a:t>
            </a:r>
            <a:r>
              <a:rPr lang="es-MX" b="1" dirty="0" smtClean="0"/>
              <a:t>-</a:t>
            </a:r>
            <a:r>
              <a:rPr lang="es-MX" b="1" dirty="0" err="1" smtClean="0"/>
              <a:t>syphilis</a:t>
            </a:r>
            <a:r>
              <a:rPr lang="es-MX" b="1" dirty="0" smtClean="0"/>
              <a:t> en el 15% de los casos.</a:t>
            </a:r>
            <a:endParaRPr lang="es-MX" b="1" dirty="0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957992049"/>
              </p:ext>
            </p:extLst>
          </p:nvPr>
        </p:nvGraphicFramePr>
        <p:xfrm>
          <a:off x="1750422" y="359361"/>
          <a:ext cx="5629032" cy="337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48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MIASMA INDVIDUAL PREDOMINANTE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66732" y="4015345"/>
            <a:ext cx="69044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Predominó el MIASMA SYCOSICO en el 84%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La seriación miasmática predominante fue SYC-PSO-SYPH en el 64%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La seriación SYC-SYPH-PSO en el 21%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La seriación PSO-SYC-SYPH en el 15%</a:t>
            </a:r>
            <a:endParaRPr lang="es-MX" b="1" dirty="0"/>
          </a:p>
        </p:txBody>
      </p: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232124071"/>
              </p:ext>
            </p:extLst>
          </p:nvPr>
        </p:nvGraphicFramePr>
        <p:xfrm>
          <a:off x="129065" y="322866"/>
          <a:ext cx="4077175" cy="3284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4183031965"/>
              </p:ext>
            </p:extLst>
          </p:nvPr>
        </p:nvGraphicFramePr>
        <p:xfrm>
          <a:off x="4828903" y="327046"/>
          <a:ext cx="4197531" cy="3168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99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INDICADORES DE FALLA RENAL 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271961" y="4009979"/>
            <a:ext cx="6619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51% las cifras volvieron o se mantuvieron en rango normal.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Hubo mejoría significativa en el 12%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27% las cifras se incrementaron.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12% no hubo mejoría.</a:t>
            </a:r>
            <a:endParaRPr lang="es-MX" b="1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394342"/>
              </p:ext>
            </p:extLst>
          </p:nvPr>
        </p:nvGraphicFramePr>
        <p:xfrm>
          <a:off x="914400" y="335723"/>
          <a:ext cx="6831874" cy="3625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34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INDICADORES DE FALLA RENAL 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97102" y="4053628"/>
            <a:ext cx="7908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51% de los casos las cifras volvieron o se mantuvieron en rango normal.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18% de los casos hubo mejoría significativa.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18% hubo mejoría regular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9% de los casos se incrementó el rango.</a:t>
            </a:r>
            <a:endParaRPr lang="es-MX" b="1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841369"/>
              </p:ext>
            </p:extLst>
          </p:nvPr>
        </p:nvGraphicFramePr>
        <p:xfrm>
          <a:off x="897102" y="339636"/>
          <a:ext cx="7241057" cy="3713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258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INDICADORES DE FALLA RENAL 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869687" y="3810650"/>
            <a:ext cx="5337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18 % de los casos, volvieron a rango normal.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48% de los casos, hubo mejoría significativa.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</a:t>
            </a:r>
            <a:r>
              <a:rPr lang="es-MX" b="1" dirty="0"/>
              <a:t>9</a:t>
            </a:r>
            <a:r>
              <a:rPr lang="es-MX" b="1" dirty="0" smtClean="0"/>
              <a:t>% de los casos, se redujo aun más la FG</a:t>
            </a:r>
            <a:r>
              <a:rPr lang="es-MX" b="1" dirty="0"/>
              <a:t>.</a:t>
            </a:r>
            <a:endParaRPr lang="es-MX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24% de los casos, no hubo cambios en la FG.</a:t>
            </a:r>
            <a:endParaRPr lang="es-MX" b="1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0140569"/>
              </p:ext>
            </p:extLst>
          </p:nvPr>
        </p:nvGraphicFramePr>
        <p:xfrm>
          <a:off x="1204095" y="222069"/>
          <a:ext cx="6790374" cy="3356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60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ETAPAS </a:t>
            </a:r>
            <a:r>
              <a:rPr lang="es-MX" sz="3500" b="1" dirty="0" smtClean="0">
                <a:solidFill>
                  <a:srgbClr val="303030"/>
                </a:solidFill>
              </a:rPr>
              <a:t>DEL DAÑO RENAL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14264" y="3914580"/>
            <a:ext cx="6864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la evaluación inicial el 60% de los pacientes estaban en ETAPA III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El 30% en ETAPA IV, y el 6% en ETAPA 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Después del tratamiento, el 32% en ETAPA II, EL 21% en ETAPA III,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El 15% en ETAPA IV ,el 9% en ETAPA V y  el 21 % NORMAL.</a:t>
            </a:r>
            <a:endParaRPr lang="es-MX" b="1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451068919"/>
              </p:ext>
            </p:extLst>
          </p:nvPr>
        </p:nvGraphicFramePr>
        <p:xfrm>
          <a:off x="0" y="613213"/>
          <a:ext cx="4519748" cy="3041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2778501622"/>
              </p:ext>
            </p:extLst>
          </p:nvPr>
        </p:nvGraphicFramePr>
        <p:xfrm>
          <a:off x="4519748" y="786559"/>
          <a:ext cx="4624252" cy="2867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19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RESULTADO EN LA ENFERMEDAD NOSOLOGICA ASOCIADA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14264" y="3914580"/>
            <a:ext cx="6502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Los casos con DM, el 24 % dejó de tomar hipoglucemiantes.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los casos con HAS, el 51% dejó de tomar antihipertensivos.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Ambos casos, con cifras dentro del rango normal.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676882702"/>
              </p:ext>
            </p:extLst>
          </p:nvPr>
        </p:nvGraphicFramePr>
        <p:xfrm>
          <a:off x="2229394" y="311846"/>
          <a:ext cx="4402307" cy="3370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0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0709-A79E-4CF5-BDA6-0668A45EA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5809"/>
            <a:ext cx="6858000" cy="1564716"/>
          </a:xfrm>
        </p:spPr>
        <p:txBody>
          <a:bodyPr>
            <a:normAutofit/>
          </a:bodyPr>
          <a:lstStyle/>
          <a:p>
            <a:r>
              <a:rPr lang="es-MX" sz="4200" b="1" dirty="0" smtClean="0"/>
              <a:t>CONCLUSIONES</a:t>
            </a:r>
            <a:endParaRPr lang="es-MX" sz="4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2F5A7-A92E-41DE-8481-32D3C8BF6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947050"/>
            <a:ext cx="6858000" cy="572583"/>
          </a:xfrm>
        </p:spPr>
        <p:txBody>
          <a:bodyPr>
            <a:normAutofit/>
          </a:bodyPr>
          <a:lstStyle/>
          <a:p>
            <a:r>
              <a:rPr lang="es-MX" sz="1700" b="1" dirty="0" smtClean="0"/>
              <a:t>ESTUDIO RETROSPECTIVO Y PROSPECTIVO</a:t>
            </a:r>
            <a:endParaRPr lang="es-MX" sz="1700" b="1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CONCLUSIONES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9A9601-DBD5-4666-AF64-24398908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428556"/>
            <a:ext cx="8178095" cy="4869543"/>
          </a:xfrm>
        </p:spPr>
        <p:txBody>
          <a:bodyPr anchor="ctr"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sz="2100" dirty="0" smtClean="0"/>
              <a:t>La insuficiencia renal crónica es un verdadero problema de salud a nivel nacional, con nula oferta de tratamiento, llevando inevitablemente a la muerte al paciente.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100" dirty="0" smtClean="0"/>
              <a:t>La terapia substitutiva (diálisis) en general ofrece en promedio 30 meses de esperanza de vida, pero en sí no existe tratamiento que favorezca la función renal.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100" dirty="0" smtClean="0"/>
              <a:t>Este estudio demuestra que el tratamiento médico homeopático miasmático, ofrece mejorías significativas en los indicadores urémicos: </a:t>
            </a:r>
          </a:p>
          <a:p>
            <a:r>
              <a:rPr lang="es-MX" sz="2100" dirty="0" smtClean="0"/>
              <a:t>UREA EN EL 63% de los casos (Rango normal mas mejoría significativa)</a:t>
            </a:r>
          </a:p>
          <a:p>
            <a:r>
              <a:rPr lang="es-MX" sz="2100" dirty="0" smtClean="0"/>
              <a:t>CREATININA EN EL 69% de los casos. (Rango normal mas mejoría significativa)</a:t>
            </a:r>
          </a:p>
          <a:p>
            <a:r>
              <a:rPr lang="es-MX" sz="2100" dirty="0" smtClean="0"/>
              <a:t>FILTRACION GLOMERULAR EN EL 66% de los casos. (Rango normal mas mejoría </a:t>
            </a:r>
            <a:r>
              <a:rPr lang="es-MX" sz="2100" dirty="0" err="1" smtClean="0"/>
              <a:t>signficativa</a:t>
            </a:r>
            <a:r>
              <a:rPr lang="es-MX" sz="2100" dirty="0" smtClean="0"/>
              <a:t>).</a:t>
            </a:r>
          </a:p>
          <a:p>
            <a:pPr marL="457200" indent="-457200">
              <a:buAutoNum type="arabicPeriod" startAt="4"/>
            </a:pPr>
            <a:r>
              <a:rPr lang="es-MX" sz="2100" dirty="0" smtClean="0"/>
              <a:t>Con el tratamiento homeopático  la Esperanza de Vida es mayor al promedio. Hasta el corte del estudio, los pacientes con dos o mas años de tratamiento, han tenido:</a:t>
            </a:r>
          </a:p>
          <a:p>
            <a:r>
              <a:rPr lang="es-MX" sz="2100" dirty="0" smtClean="0"/>
              <a:t>Uno 60 meses con vida.</a:t>
            </a:r>
          </a:p>
          <a:p>
            <a:r>
              <a:rPr lang="es-MX" sz="2100" dirty="0" smtClean="0"/>
              <a:t>Dos 90 meses con vida.</a:t>
            </a:r>
          </a:p>
          <a:p>
            <a:r>
              <a:rPr lang="es-MX" sz="2100" dirty="0" smtClean="0"/>
              <a:t>Dos 150 meses con vida</a:t>
            </a:r>
          </a:p>
          <a:p>
            <a:r>
              <a:rPr lang="es-MX" sz="2100" dirty="0" smtClean="0"/>
              <a:t>Uno tuvo 8 años de vida (finado a los 85 años de edad)</a:t>
            </a:r>
          </a:p>
          <a:p>
            <a:pPr marL="457200" indent="-457200">
              <a:buAutoNum type="arabicPeriod" startAt="5"/>
            </a:pPr>
            <a:r>
              <a:rPr lang="es-MX" sz="2100" dirty="0" smtClean="0"/>
              <a:t>La animosidad y bienestar general del paciente tratado con homeopatía es mejor      significativamente.</a:t>
            </a:r>
          </a:p>
          <a:p>
            <a:pPr marL="457200" indent="-457200">
              <a:buAutoNum type="arabicPeriod" startAt="5"/>
            </a:pPr>
            <a:r>
              <a:rPr lang="es-MX" sz="2100" dirty="0" smtClean="0"/>
              <a:t>Podemos deducir que un estado nosológico aparentemente incurable, puede tener cambios favorables significativos con el tratamiento médico homeopático miasmático.</a:t>
            </a:r>
          </a:p>
          <a:p>
            <a:endParaRPr lang="es-MX" sz="2100" dirty="0" smtClean="0"/>
          </a:p>
        </p:txBody>
      </p:sp>
    </p:spTree>
    <p:extLst>
      <p:ext uri="{BB962C8B-B14F-4D97-AF65-F5344CB8AC3E}">
        <p14:creationId xmlns:p14="http://schemas.microsoft.com/office/powerpoint/2010/main" val="217830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CONCLUSIONES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9A9601-DBD5-4666-AF64-24398908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1" y="428556"/>
            <a:ext cx="8178095" cy="48695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MX" sz="2100" dirty="0" smtClean="0"/>
              <a:t>7. CAUSAS DE FALTA DE MEJORIA:</a:t>
            </a:r>
          </a:p>
          <a:p>
            <a:r>
              <a:rPr lang="es-MX" sz="2100" dirty="0" smtClean="0"/>
              <a:t>Anemia Profunda</a:t>
            </a:r>
          </a:p>
          <a:p>
            <a:r>
              <a:rPr lang="es-MX" sz="2100" dirty="0" smtClean="0"/>
              <a:t>Edad mayor a 85 años.</a:t>
            </a:r>
          </a:p>
          <a:p>
            <a:r>
              <a:rPr lang="es-MX" sz="2100" dirty="0" smtClean="0"/>
              <a:t>Inconstante en el tratamiento.</a:t>
            </a:r>
          </a:p>
          <a:p>
            <a:r>
              <a:rPr lang="es-MX" sz="2100" dirty="0" smtClean="0"/>
              <a:t>Márgenes extremos en la etapas.</a:t>
            </a:r>
          </a:p>
          <a:p>
            <a:r>
              <a:rPr lang="es-MX" sz="2100" dirty="0" smtClean="0"/>
              <a:t>En etapa terminal.</a:t>
            </a:r>
          </a:p>
          <a:p>
            <a:r>
              <a:rPr lang="es-MX" sz="2100" dirty="0" smtClean="0"/>
              <a:t>Presencia de CA, o por quimioterapias.</a:t>
            </a:r>
          </a:p>
          <a:p>
            <a:pPr marL="0" indent="0" algn="just">
              <a:buNone/>
            </a:pPr>
            <a:r>
              <a:rPr lang="es-MX" sz="2100" dirty="0" smtClean="0"/>
              <a:t>8. Considerando que en los casos con DM el 24% dejo de tomar    hipoglucemiantes, y en los casos con HAS el 51% dejó de tomar los antihipertensivos, y ambos estados con rango de indicadores dentro de lo normal, podemos resaltar  el grado de beneficio que se obtiene con el tratamiento medico homeopático miasmático.</a:t>
            </a:r>
          </a:p>
          <a:p>
            <a:pPr algn="just"/>
            <a:endParaRPr lang="es-MX" sz="2100" dirty="0" smtClean="0"/>
          </a:p>
          <a:p>
            <a:endParaRPr lang="es-MX" sz="2100" dirty="0" smtClean="0"/>
          </a:p>
          <a:p>
            <a:endParaRPr lang="es-MX" sz="2100" dirty="0" smtClean="0"/>
          </a:p>
        </p:txBody>
      </p:sp>
    </p:spTree>
    <p:extLst>
      <p:ext uri="{BB962C8B-B14F-4D97-AF65-F5344CB8AC3E}">
        <p14:creationId xmlns:p14="http://schemas.microsoft.com/office/powerpoint/2010/main" val="17123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CONSIDERACIONES GENERALES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A9601-DBD5-4666-AF64-24398908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731520"/>
            <a:ext cx="8026130" cy="4254137"/>
          </a:xfrm>
        </p:spPr>
        <p:txBody>
          <a:bodyPr anchor="ctr">
            <a:normAutofit fontScale="92500" lnSpcReduction="20000"/>
          </a:bodyPr>
          <a:lstStyle/>
          <a:p>
            <a:r>
              <a:rPr lang="es-MX" sz="2100" dirty="0" smtClean="0"/>
              <a:t>La insuficiencia renal crónica es considerada un problema de salud pública: “Una enfermedad catastrófica, progresiva e incurable”</a:t>
            </a:r>
          </a:p>
          <a:p>
            <a:r>
              <a:rPr lang="es-MX" sz="2100" dirty="0" smtClean="0"/>
              <a:t>Se ubica entre las 7 primeras causas de mortalidad nacional.</a:t>
            </a:r>
          </a:p>
          <a:p>
            <a:r>
              <a:rPr lang="es-MX" sz="2100" dirty="0" smtClean="0"/>
              <a:t>Ocupa el 50% del presupuesto de los Hospitales para el tratamiento de enfermedades crónicas.</a:t>
            </a:r>
          </a:p>
          <a:p>
            <a:r>
              <a:rPr lang="es-MX" sz="2100" dirty="0" smtClean="0"/>
              <a:t>Solo el IMSS tiene registrados mas de 60 mil pacientes.</a:t>
            </a:r>
          </a:p>
          <a:p>
            <a:r>
              <a:rPr lang="es-MX" sz="2100" dirty="0" smtClean="0"/>
              <a:t>Estudio del IMSS en mas de 30 mil pacientes: predomina en el sexo masculino (53%), grupo de edad de 40 a 49 años (22%), 50 a 59 años (21%), y 60 a 69 años (21%).</a:t>
            </a:r>
          </a:p>
          <a:p>
            <a:r>
              <a:rPr lang="es-MX" sz="2100" dirty="0" smtClean="0"/>
              <a:t>Enfermedades asociadas: DM 43%, HAS 17%, </a:t>
            </a:r>
            <a:r>
              <a:rPr lang="es-MX" sz="2100" dirty="0" err="1" smtClean="0"/>
              <a:t>glomerulopatías</a:t>
            </a:r>
            <a:r>
              <a:rPr lang="es-MX" sz="2100" dirty="0" smtClean="0"/>
              <a:t> crónicas 14%, riñones </a:t>
            </a:r>
            <a:r>
              <a:rPr lang="es-MX" sz="2100" dirty="0" err="1" smtClean="0"/>
              <a:t>poliquísticos</a:t>
            </a:r>
            <a:r>
              <a:rPr lang="es-MX" sz="2100" dirty="0" smtClean="0"/>
              <a:t> 4.7%, malformación </a:t>
            </a:r>
            <a:r>
              <a:rPr lang="es-MX" sz="2100" dirty="0" err="1" smtClean="0"/>
              <a:t>cong</a:t>
            </a:r>
            <a:r>
              <a:rPr lang="es-MX" sz="2100" dirty="0" smtClean="0"/>
              <a:t>. 4%, enfermedad </a:t>
            </a:r>
            <a:r>
              <a:rPr lang="es-MX" sz="2100" dirty="0" err="1" smtClean="0"/>
              <a:t>lúpica</a:t>
            </a:r>
            <a:r>
              <a:rPr lang="es-MX" sz="2100" dirty="0" smtClean="0"/>
              <a:t> 3.3%.</a:t>
            </a:r>
          </a:p>
          <a:p>
            <a:r>
              <a:rPr lang="es-MX" sz="2100" dirty="0" smtClean="0"/>
              <a:t>No existe tratamiento específico; está dirigido al manejo de la enfermedad nosológica que también es poco </a:t>
            </a:r>
            <a:r>
              <a:rPr lang="es-MX" sz="2100" dirty="0" err="1" smtClean="0"/>
              <a:t>alagador</a:t>
            </a:r>
            <a:r>
              <a:rPr lang="es-MX" sz="2100" dirty="0" smtClean="0"/>
              <a:t>.</a:t>
            </a:r>
          </a:p>
          <a:p>
            <a:r>
              <a:rPr lang="es-MX" sz="2100" dirty="0" smtClean="0"/>
              <a:t>Para el médico y el paciente: “es una vida artificial”.</a:t>
            </a:r>
          </a:p>
          <a:p>
            <a:r>
              <a:rPr lang="es-MX" sz="2100" dirty="0" smtClean="0"/>
              <a:t>Esperanza de vida con diálisis: 30 meses</a:t>
            </a:r>
            <a:endParaRPr lang="es-MX" sz="21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2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Información complementaria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9A9601-DBD5-4666-AF64-24398908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45366"/>
            <a:ext cx="8178095" cy="5101327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s-MX" sz="2100" b="1" dirty="0" smtClean="0"/>
              <a:t>CARACTERISTICAS ESENCIALES DE UN TRATAMIENTO HOMEOMATICO</a:t>
            </a:r>
            <a:r>
              <a:rPr lang="es-MX" sz="2100" dirty="0" smtClean="0"/>
              <a:t> </a:t>
            </a:r>
            <a:r>
              <a:rPr lang="es-MX" sz="2100" b="1" dirty="0" smtClean="0"/>
              <a:t>MIASMATICO</a:t>
            </a:r>
            <a:r>
              <a:rPr lang="es-MX" sz="2100" dirty="0" smtClean="0"/>
              <a:t> (información para médicos no homeópatas):</a:t>
            </a:r>
          </a:p>
          <a:p>
            <a:pPr marL="0" indent="0">
              <a:buNone/>
            </a:pPr>
            <a:endParaRPr lang="es-MX" sz="2100" dirty="0" smtClean="0"/>
          </a:p>
          <a:p>
            <a:r>
              <a:rPr lang="es-MX" sz="2100" dirty="0" smtClean="0"/>
              <a:t>El tratamiento esta dirigido a la persona, no a la enfermedad.</a:t>
            </a:r>
          </a:p>
          <a:p>
            <a:r>
              <a:rPr lang="es-MX" sz="2100" dirty="0" smtClean="0"/>
              <a:t>El medicamento se individualiza acorde a las características esenciales del ser y del padecer de la persona (a Una propia individualidad morbosa, corresponde una individualidad medicamentosa).</a:t>
            </a:r>
          </a:p>
          <a:p>
            <a:r>
              <a:rPr lang="es-MX" sz="2100" dirty="0" smtClean="0"/>
              <a:t>El tratamiento esta dirigido a la causa morbosa constitucional del paciente, no a su consecuencia</a:t>
            </a:r>
            <a:r>
              <a:rPr lang="es-MX" sz="2100" dirty="0" smtClean="0"/>
              <a:t>.</a:t>
            </a:r>
          </a:p>
          <a:p>
            <a:r>
              <a:rPr lang="es-MX" sz="2100" dirty="0" smtClean="0"/>
              <a:t>Se usa un solo </a:t>
            </a:r>
            <a:r>
              <a:rPr lang="es-MX" sz="2100" dirty="0" err="1" smtClean="0"/>
              <a:t>médicamento</a:t>
            </a:r>
            <a:r>
              <a:rPr lang="es-MX" sz="2100" dirty="0" smtClean="0"/>
              <a:t> para toda la integridad morbosa de la persona.</a:t>
            </a:r>
            <a:endParaRPr lang="es-MX" sz="2100" dirty="0" smtClean="0"/>
          </a:p>
          <a:p>
            <a:r>
              <a:rPr lang="es-MX" sz="2100" dirty="0" smtClean="0"/>
              <a:t>La condición miasmática se refiere a la constitución morbosa del paciente, que es heredada y adquirida por diversos tratamientos que no están dirigidos a la causa de la enfermedad.</a:t>
            </a:r>
          </a:p>
          <a:p>
            <a:r>
              <a:rPr lang="es-MX" sz="2100" dirty="0" smtClean="0"/>
              <a:t>Es importante modificar hábitos y costumbres que obstaculicen el proceso curativo.</a:t>
            </a:r>
          </a:p>
          <a:p>
            <a:r>
              <a:rPr lang="es-MX" sz="2100" dirty="0" smtClean="0"/>
              <a:t>En general, y dependiendo de cada caso, se procura retirar todo medicamento que obstaculice el proceso curativo.</a:t>
            </a:r>
          </a:p>
          <a:p>
            <a:r>
              <a:rPr lang="es-MX" sz="2100" dirty="0" smtClean="0"/>
              <a:t>No se establecen dietas rigurosas; se puede comer de todo lo natural.</a:t>
            </a:r>
          </a:p>
          <a:p>
            <a:endParaRPr lang="es-MX" sz="2100" dirty="0" smtClean="0"/>
          </a:p>
        </p:txBody>
      </p:sp>
    </p:spTree>
    <p:extLst>
      <p:ext uri="{BB962C8B-B14F-4D97-AF65-F5344CB8AC3E}">
        <p14:creationId xmlns:p14="http://schemas.microsoft.com/office/powerpoint/2010/main" val="27245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0709-A79E-4CF5-BDA6-0668A45EA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74311" y="3118204"/>
            <a:ext cx="6858000" cy="1564716"/>
          </a:xfrm>
        </p:spPr>
        <p:txBody>
          <a:bodyPr>
            <a:noAutofit/>
          </a:bodyPr>
          <a:lstStyle/>
          <a:p>
            <a:pPr algn="r"/>
            <a:r>
              <a:rPr lang="es-MX" sz="2800" b="1" dirty="0" smtClean="0"/>
              <a:t>“Lo que brilla con luz propia </a:t>
            </a:r>
            <a:br>
              <a:rPr lang="es-MX" sz="2800" b="1" dirty="0" smtClean="0"/>
            </a:br>
            <a:r>
              <a:rPr lang="es-MX" sz="2800" b="1" dirty="0" smtClean="0"/>
              <a:t>nadie lo puede apagar, </a:t>
            </a:r>
            <a:br>
              <a:rPr lang="es-MX" sz="2800" b="1" dirty="0" smtClean="0"/>
            </a:br>
            <a:r>
              <a:rPr lang="es-MX" sz="2800" b="1" dirty="0" smtClean="0"/>
              <a:t>su brillo puede alcanzar</a:t>
            </a:r>
            <a:br>
              <a:rPr lang="es-MX" sz="2800" b="1" dirty="0" smtClean="0"/>
            </a:br>
            <a:r>
              <a:rPr lang="es-MX" sz="2800" b="1" dirty="0" smtClean="0"/>
              <a:t>la obscuridad de otras costas”</a:t>
            </a:r>
            <a:br>
              <a:rPr lang="es-MX" sz="2800" b="1" dirty="0" smtClean="0"/>
            </a:br>
            <a:r>
              <a:rPr lang="es-MX" sz="2800" b="1" dirty="0"/>
              <a:t/>
            </a:r>
            <a:br>
              <a:rPr lang="es-MX" sz="2800" b="1" dirty="0"/>
            </a:br>
            <a:r>
              <a:rPr lang="es-MX" sz="1800" b="1" dirty="0" smtClean="0"/>
              <a:t>Canción por la unidad LA.</a:t>
            </a:r>
            <a:br>
              <a:rPr lang="es-MX" sz="1800" b="1" dirty="0" smtClean="0"/>
            </a:br>
            <a:r>
              <a:rPr lang="es-MX" sz="1800" b="1" dirty="0" smtClean="0"/>
              <a:t>Pablo Milanés.</a:t>
            </a:r>
            <a:endParaRPr lang="es-MX" sz="1800" b="1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 txBox="1">
            <a:spLocks/>
          </p:cNvSpPr>
          <p:nvPr/>
        </p:nvSpPr>
        <p:spPr>
          <a:xfrm>
            <a:off x="-109992" y="5770460"/>
            <a:ext cx="5066133" cy="10963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500" b="1" dirty="0" smtClean="0">
                <a:solidFill>
                  <a:srgbClr val="303030"/>
                </a:solidFill>
              </a:rPr>
              <a:t>Así es nuestra amada Homeopatía.</a:t>
            </a:r>
          </a:p>
          <a:p>
            <a:endParaRPr lang="es-MX" sz="3500" b="1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6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 OBJETIVO y METODO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A9601-DBD5-4666-AF64-24398908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731520"/>
            <a:ext cx="8026130" cy="4254137"/>
          </a:xfrm>
        </p:spPr>
        <p:txBody>
          <a:bodyPr anchor="ctr">
            <a:normAutofit fontScale="77500" lnSpcReduction="20000"/>
          </a:bodyPr>
          <a:lstStyle/>
          <a:p>
            <a:r>
              <a:rPr lang="es-MX" sz="2100" b="1" dirty="0" smtClean="0"/>
              <a:t>OBJETIVO: </a:t>
            </a:r>
          </a:p>
          <a:p>
            <a:pPr marL="0" indent="0">
              <a:buNone/>
            </a:pPr>
            <a:r>
              <a:rPr lang="es-MX" sz="2100" dirty="0" smtClean="0"/>
              <a:t>Evaluar la respuesta de los enfermos con insuficiencia renal crónica al tratamiento médico homeopático miasmático, considerando el nivel de los indicadores de la función renal (urea, creatinina y filtración glomerular), la clasificación del daño renal, el estado anímico y la esperanza de vida.</a:t>
            </a:r>
          </a:p>
          <a:p>
            <a:r>
              <a:rPr lang="es-MX" sz="2100" b="1" dirty="0" smtClean="0"/>
              <a:t>METODO:</a:t>
            </a:r>
          </a:p>
          <a:p>
            <a:pPr>
              <a:buFontTx/>
              <a:buChar char="-"/>
            </a:pPr>
            <a:r>
              <a:rPr lang="es-MX" sz="2100" dirty="0" smtClean="0"/>
              <a:t>Se presentan datos </a:t>
            </a:r>
            <a:r>
              <a:rPr lang="es-MX" sz="2100" smtClean="0"/>
              <a:t>de 33 </a:t>
            </a:r>
            <a:r>
              <a:rPr lang="es-MX" sz="2100" dirty="0" smtClean="0"/>
              <a:t>pacientes  diagnosticados con insuficiencia renal crónica, identificando la entidad nosológica crónica asociada, su evolución clínica y de laboratorio, y el resultado obtenido con el tratamiento medico homeopático miasmático.</a:t>
            </a:r>
          </a:p>
          <a:p>
            <a:pPr>
              <a:buFontTx/>
              <a:buChar char="-"/>
            </a:pPr>
            <a:r>
              <a:rPr lang="es-MX" sz="2100" dirty="0" smtClean="0"/>
              <a:t>Se eligieron un total de 50 pacientes con IRC de la consulta médica homeopática privada en el periodo comprendido del 2005 al 2020. Se descartan los sometidos a diálisis.</a:t>
            </a:r>
          </a:p>
          <a:p>
            <a:pPr>
              <a:buFontTx/>
              <a:buChar char="-"/>
            </a:pPr>
            <a:r>
              <a:rPr lang="es-MX" sz="2100" dirty="0" smtClean="0"/>
              <a:t>Los diagnósticos, evaluación y tratamiento de los pacientes se realizaron bajo los criterios de la metodología de la Clínica Integral Homeopática de Homeopatía de México, y considerando  los indicadores séricos de urea, creatinina y la filtración glomerular.</a:t>
            </a:r>
          </a:p>
          <a:p>
            <a:pPr>
              <a:buFontTx/>
              <a:buChar char="-"/>
            </a:pPr>
            <a:r>
              <a:rPr lang="es-MX" sz="2100" dirty="0" smtClean="0"/>
              <a:t>La gravedad del daño renal se realizó de acuerdo a la Tabla de la International </a:t>
            </a:r>
            <a:r>
              <a:rPr lang="es-MX" sz="2100" dirty="0" err="1" smtClean="0"/>
              <a:t>Kidney</a:t>
            </a:r>
            <a:r>
              <a:rPr lang="es-MX" sz="2100" dirty="0" smtClean="0"/>
              <a:t> </a:t>
            </a:r>
            <a:r>
              <a:rPr lang="es-MX" sz="2100" dirty="0" err="1" smtClean="0"/>
              <a:t>Fundation</a:t>
            </a:r>
            <a:r>
              <a:rPr lang="es-MX" sz="2100" dirty="0" smtClean="0"/>
              <a:t>, adaptada por la Fundación Mexicana del Riñón, la cual está basada en el grado de disminución de la filtración glomerular (ver tabla).</a:t>
            </a:r>
          </a:p>
          <a:p>
            <a:pPr>
              <a:buFontTx/>
              <a:buChar char="-"/>
            </a:pPr>
            <a:r>
              <a:rPr lang="es-MX" sz="2100" dirty="0" smtClean="0"/>
              <a:t>La esperanza de vida se estableció identificando el tiempo de vida del paciente a partir de que se inició el tratamiento médico homeopático.</a:t>
            </a:r>
          </a:p>
          <a:p>
            <a:pPr>
              <a:buFontTx/>
              <a:buChar char="-"/>
            </a:pPr>
            <a:endParaRPr lang="es-MX" sz="2100" dirty="0" smtClean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0709-A79E-4CF5-BDA6-0668A45EA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1464" y="1842220"/>
            <a:ext cx="6858000" cy="1564716"/>
          </a:xfrm>
        </p:spPr>
        <p:txBody>
          <a:bodyPr>
            <a:normAutofit/>
          </a:bodyPr>
          <a:lstStyle/>
          <a:p>
            <a:r>
              <a:rPr lang="es-MX" sz="4200" b="1" dirty="0" smtClean="0"/>
              <a:t>RESULTADOS</a:t>
            </a:r>
            <a:endParaRPr lang="es-MX" sz="4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2F5A7-A92E-41DE-8481-32D3C8BF6B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387" y="3594353"/>
            <a:ext cx="6858000" cy="572583"/>
          </a:xfrm>
        </p:spPr>
        <p:txBody>
          <a:bodyPr>
            <a:normAutofit/>
          </a:bodyPr>
          <a:lstStyle/>
          <a:p>
            <a:r>
              <a:rPr lang="es-MX" sz="1700" b="1" dirty="0" smtClean="0"/>
              <a:t>ESTUDIO RETROSPECTIVO Y PROSPECTIVO</a:t>
            </a:r>
            <a:endParaRPr lang="es-MX" sz="1700" b="1" dirty="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440464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3379" y="0"/>
            <a:ext cx="532062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12290" y="4682920"/>
            <a:ext cx="3392097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0107" y="4682920"/>
            <a:ext cx="4443893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5335901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EVALUACION DEL DAÑO RENAL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389295"/>
              </p:ext>
            </p:extLst>
          </p:nvPr>
        </p:nvGraphicFramePr>
        <p:xfrm>
          <a:off x="630937" y="300448"/>
          <a:ext cx="7703166" cy="4567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8887">
                  <a:extLst>
                    <a:ext uri="{9D8B030D-6E8A-4147-A177-3AD203B41FA5}">
                      <a16:colId xmlns:a16="http://schemas.microsoft.com/office/drawing/2014/main" val="1539964875"/>
                    </a:ext>
                  </a:extLst>
                </a:gridCol>
                <a:gridCol w="1645337">
                  <a:extLst>
                    <a:ext uri="{9D8B030D-6E8A-4147-A177-3AD203B41FA5}">
                      <a16:colId xmlns:a16="http://schemas.microsoft.com/office/drawing/2014/main" val="252989824"/>
                    </a:ext>
                  </a:extLst>
                </a:gridCol>
                <a:gridCol w="1714782">
                  <a:extLst>
                    <a:ext uri="{9D8B030D-6E8A-4147-A177-3AD203B41FA5}">
                      <a16:colId xmlns:a16="http://schemas.microsoft.com/office/drawing/2014/main" val="1835595269"/>
                    </a:ext>
                  </a:extLst>
                </a:gridCol>
                <a:gridCol w="1282080">
                  <a:extLst>
                    <a:ext uri="{9D8B030D-6E8A-4147-A177-3AD203B41FA5}">
                      <a16:colId xmlns:a16="http://schemas.microsoft.com/office/drawing/2014/main" val="3699161662"/>
                    </a:ext>
                  </a:extLst>
                </a:gridCol>
                <a:gridCol w="1282080">
                  <a:extLst>
                    <a:ext uri="{9D8B030D-6E8A-4147-A177-3AD203B41FA5}">
                      <a16:colId xmlns:a16="http://schemas.microsoft.com/office/drawing/2014/main" val="2099868643"/>
                    </a:ext>
                  </a:extLst>
                </a:gridCol>
              </a:tblGrid>
              <a:tr h="527035"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2713242"/>
                  </a:ext>
                </a:extLst>
              </a:tr>
              <a:tr h="50193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effectLst/>
                        </a:rPr>
                        <a:t>EVALUACION DE DAÑO RENAL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011274"/>
                  </a:ext>
                </a:extLst>
              </a:tr>
              <a:tr h="50193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0725254"/>
                  </a:ext>
                </a:extLst>
              </a:tr>
              <a:tr h="501936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ETAPA I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ETAPA II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ETAPA III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>
                          <a:effectLst/>
                        </a:rPr>
                        <a:t>ETAPA IV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u="none" strike="noStrike" dirty="0">
                          <a:effectLst/>
                        </a:rPr>
                        <a:t>ETAPA V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6678609"/>
                  </a:ext>
                </a:extLst>
              </a:tr>
              <a:tr h="50193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Daño renal leve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Daño renal leve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Daño moderado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IRC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IRC terminal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9684128"/>
                  </a:ext>
                </a:extLst>
              </a:tr>
              <a:tr h="50193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FG normal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FG anormal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FG anormal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 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 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5232816"/>
                  </a:ext>
                </a:extLst>
              </a:tr>
              <a:tr h="501936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(FG &gt; 90)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(FG 60 - 89)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(FG 30 - 59)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(FG 15 a 29)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(FG &lt; 15)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0906269"/>
                  </a:ext>
                </a:extLst>
              </a:tr>
              <a:tr h="50193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6419925"/>
                  </a:ext>
                </a:extLst>
              </a:tr>
              <a:tr h="5270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*Tabla de la Internacional </a:t>
                      </a:r>
                      <a:r>
                        <a:rPr lang="es-MX" sz="1100" u="none" strike="noStrike" dirty="0" err="1">
                          <a:effectLst/>
                        </a:rPr>
                        <a:t>Kidney</a:t>
                      </a:r>
                      <a:r>
                        <a:rPr lang="es-MX" sz="1100" u="none" strike="noStrike" dirty="0">
                          <a:effectLst/>
                        </a:rPr>
                        <a:t> </a:t>
                      </a:r>
                      <a:r>
                        <a:rPr lang="es-MX" sz="1100" u="none" strike="noStrike" dirty="0" err="1">
                          <a:effectLst/>
                        </a:rPr>
                        <a:t>Foundation</a:t>
                      </a:r>
                      <a:r>
                        <a:rPr lang="es-MX" sz="1100" u="none" strike="noStrike" dirty="0">
                          <a:effectLst/>
                        </a:rPr>
                        <a:t>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 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171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19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RESULTADOS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002618" y="3931415"/>
            <a:ext cx="53864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El 33% incide en el grupo de edad de 60 a 69 años.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El 27% incide en el grupo de edad de70 a 79 años.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75 %  EN MAYORES DE 60 años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Predomina 64% en el sexo femenino.</a:t>
            </a:r>
            <a:endParaRPr lang="es-MX" b="1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087384974"/>
              </p:ext>
            </p:extLst>
          </p:nvPr>
        </p:nvGraphicFramePr>
        <p:xfrm>
          <a:off x="182880" y="272813"/>
          <a:ext cx="5212080" cy="344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938036534"/>
              </p:ext>
            </p:extLst>
          </p:nvPr>
        </p:nvGraphicFramePr>
        <p:xfrm>
          <a:off x="4807132" y="256832"/>
          <a:ext cx="4616248" cy="284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79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RESULTADOS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01148" y="4054770"/>
            <a:ext cx="47921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HAS en el 66%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DM en el 57%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Anemia en el 30%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err="1" smtClean="0"/>
              <a:t>Patologia</a:t>
            </a:r>
            <a:r>
              <a:rPr lang="es-MX" b="1" dirty="0" smtClean="0"/>
              <a:t> renal propia en el 18% de los casos.</a:t>
            </a:r>
            <a:endParaRPr lang="es-MX" b="1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452149423"/>
              </p:ext>
            </p:extLst>
          </p:nvPr>
        </p:nvGraphicFramePr>
        <p:xfrm>
          <a:off x="1596963" y="220914"/>
          <a:ext cx="5757425" cy="3640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81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RESULTADOS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64623" y="4013403"/>
            <a:ext cx="40799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HAS Y DM en el 42%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HAS sola en el 24% de los casos.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DM sola en el 12% de los casos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Trastorno renal en el 18% de los casos</a:t>
            </a:r>
            <a:endParaRPr lang="es-MX" b="1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4171759284"/>
              </p:ext>
            </p:extLst>
          </p:nvPr>
        </p:nvGraphicFramePr>
        <p:xfrm>
          <a:off x="1648159" y="156806"/>
          <a:ext cx="5732356" cy="372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94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CF157C5-282F-4C93-80F7-CCD7F4A435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6312294" cy="1511306"/>
          </a:xfrm>
          <a:custGeom>
            <a:avLst/>
            <a:gdLst>
              <a:gd name="connsiteX0" fmla="*/ 0 w 8416393"/>
              <a:gd name="connsiteY0" fmla="*/ 0 h 1511306"/>
              <a:gd name="connsiteX1" fmla="*/ 239486 w 8416393"/>
              <a:gd name="connsiteY1" fmla="*/ 0 h 1511306"/>
              <a:gd name="connsiteX2" fmla="*/ 1069788 w 8416393"/>
              <a:gd name="connsiteY2" fmla="*/ 0 h 1511306"/>
              <a:gd name="connsiteX3" fmla="*/ 1209568 w 8416393"/>
              <a:gd name="connsiteY3" fmla="*/ 0 h 1511306"/>
              <a:gd name="connsiteX4" fmla="*/ 1309274 w 8416393"/>
              <a:gd name="connsiteY4" fmla="*/ 0 h 1511306"/>
              <a:gd name="connsiteX5" fmla="*/ 2279356 w 8416393"/>
              <a:gd name="connsiteY5" fmla="*/ 0 h 1511306"/>
              <a:gd name="connsiteX6" fmla="*/ 2405743 w 8416393"/>
              <a:gd name="connsiteY6" fmla="*/ 0 h 1511306"/>
              <a:gd name="connsiteX7" fmla="*/ 2801131 w 8416393"/>
              <a:gd name="connsiteY7" fmla="*/ 0 h 1511306"/>
              <a:gd name="connsiteX8" fmla="*/ 3475531 w 8416393"/>
              <a:gd name="connsiteY8" fmla="*/ 0 h 1511306"/>
              <a:gd name="connsiteX9" fmla="*/ 3870919 w 8416393"/>
              <a:gd name="connsiteY9" fmla="*/ 0 h 1511306"/>
              <a:gd name="connsiteX10" fmla="*/ 7346605 w 8416393"/>
              <a:gd name="connsiteY10" fmla="*/ 0 h 1511306"/>
              <a:gd name="connsiteX11" fmla="*/ 8416393 w 8416393"/>
              <a:gd name="connsiteY11" fmla="*/ 0 h 1511306"/>
              <a:gd name="connsiteX12" fmla="*/ 7718776 w 8416393"/>
              <a:gd name="connsiteY12" fmla="*/ 1511301 h 1511306"/>
              <a:gd name="connsiteX13" fmla="*/ 6648988 w 8416393"/>
              <a:gd name="connsiteY13" fmla="*/ 1511301 h 1511306"/>
              <a:gd name="connsiteX14" fmla="*/ 3870920 w 8416393"/>
              <a:gd name="connsiteY14" fmla="*/ 1511301 h 1511306"/>
              <a:gd name="connsiteX15" fmla="*/ 3870920 w 8416393"/>
              <a:gd name="connsiteY15" fmla="*/ 1511304 h 1511306"/>
              <a:gd name="connsiteX16" fmla="*/ 3475531 w 8416393"/>
              <a:gd name="connsiteY16" fmla="*/ 1511304 h 1511306"/>
              <a:gd name="connsiteX17" fmla="*/ 3475531 w 8416393"/>
              <a:gd name="connsiteY17" fmla="*/ 1511306 h 1511306"/>
              <a:gd name="connsiteX18" fmla="*/ 2405743 w 8416393"/>
              <a:gd name="connsiteY18" fmla="*/ 1511306 h 1511306"/>
              <a:gd name="connsiteX19" fmla="*/ 2403199 w 8416393"/>
              <a:gd name="connsiteY19" fmla="*/ 1511306 h 1511306"/>
              <a:gd name="connsiteX20" fmla="*/ 2288996 w 8416393"/>
              <a:gd name="connsiteY20" fmla="*/ 1511306 h 1511306"/>
              <a:gd name="connsiteX21" fmla="*/ 2279356 w 8416393"/>
              <a:gd name="connsiteY21" fmla="*/ 1511306 h 1511306"/>
              <a:gd name="connsiteX22" fmla="*/ 1333411 w 8416393"/>
              <a:gd name="connsiteY22" fmla="*/ 1511306 h 1511306"/>
              <a:gd name="connsiteX23" fmla="*/ 1309274 w 8416393"/>
              <a:gd name="connsiteY23" fmla="*/ 1511306 h 1511306"/>
              <a:gd name="connsiteX24" fmla="*/ 1219208 w 8416393"/>
              <a:gd name="connsiteY24" fmla="*/ 1511306 h 1511306"/>
              <a:gd name="connsiteX25" fmla="*/ 1209568 w 8416393"/>
              <a:gd name="connsiteY25" fmla="*/ 1511306 h 1511306"/>
              <a:gd name="connsiteX26" fmla="*/ 1069788 w 8416393"/>
              <a:gd name="connsiteY26" fmla="*/ 1511306 h 1511306"/>
              <a:gd name="connsiteX27" fmla="*/ 239486 w 8416393"/>
              <a:gd name="connsiteY27" fmla="*/ 1511306 h 1511306"/>
              <a:gd name="connsiteX28" fmla="*/ 0 w 8416393"/>
              <a:gd name="connsiteY28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416393" h="1511306">
                <a:moveTo>
                  <a:pt x="0" y="0"/>
                </a:moveTo>
                <a:lnTo>
                  <a:pt x="239486" y="0"/>
                </a:lnTo>
                <a:lnTo>
                  <a:pt x="1069788" y="0"/>
                </a:lnTo>
                <a:lnTo>
                  <a:pt x="1209568" y="0"/>
                </a:lnTo>
                <a:lnTo>
                  <a:pt x="1309274" y="0"/>
                </a:lnTo>
                <a:lnTo>
                  <a:pt x="2279356" y="0"/>
                </a:lnTo>
                <a:lnTo>
                  <a:pt x="2405743" y="0"/>
                </a:lnTo>
                <a:lnTo>
                  <a:pt x="2801131" y="0"/>
                </a:lnTo>
                <a:lnTo>
                  <a:pt x="3475531" y="0"/>
                </a:lnTo>
                <a:lnTo>
                  <a:pt x="3870919" y="0"/>
                </a:lnTo>
                <a:lnTo>
                  <a:pt x="7346605" y="0"/>
                </a:lnTo>
                <a:lnTo>
                  <a:pt x="8416393" y="0"/>
                </a:lnTo>
                <a:lnTo>
                  <a:pt x="7718776" y="1511301"/>
                </a:lnTo>
                <a:lnTo>
                  <a:pt x="6648988" y="1511301"/>
                </a:lnTo>
                <a:lnTo>
                  <a:pt x="3870920" y="1511301"/>
                </a:lnTo>
                <a:lnTo>
                  <a:pt x="3870920" y="1511304"/>
                </a:lnTo>
                <a:lnTo>
                  <a:pt x="3475531" y="1511304"/>
                </a:lnTo>
                <a:lnTo>
                  <a:pt x="3475531" y="1511306"/>
                </a:lnTo>
                <a:lnTo>
                  <a:pt x="2405743" y="1511306"/>
                </a:lnTo>
                <a:lnTo>
                  <a:pt x="2403199" y="1511306"/>
                </a:lnTo>
                <a:lnTo>
                  <a:pt x="2288996" y="1511306"/>
                </a:lnTo>
                <a:lnTo>
                  <a:pt x="2279356" y="1511306"/>
                </a:lnTo>
                <a:lnTo>
                  <a:pt x="1333411" y="1511306"/>
                </a:lnTo>
                <a:lnTo>
                  <a:pt x="1309274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106978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53675-7205-48E9-ADB3-E0AEF2811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529884"/>
            <a:ext cx="5066133" cy="1096331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500" b="1" dirty="0" smtClean="0">
                <a:solidFill>
                  <a:srgbClr val="303030"/>
                </a:solidFill>
              </a:rPr>
              <a:t>TIEMPO DE EVOLUCION DE LA ENFERMEDAD NOSOLOGICA</a:t>
            </a:r>
            <a:endParaRPr lang="es-MX" sz="3500" b="1" dirty="0">
              <a:solidFill>
                <a:srgbClr val="303030"/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9C5F1-B76A-4908-9A82-8F1CD0FB5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6307" y="5346700"/>
            <a:ext cx="3217693" cy="1511301"/>
          </a:xfrm>
          <a:custGeom>
            <a:avLst/>
            <a:gdLst>
              <a:gd name="connsiteX0" fmla="*/ 697617 w 4290257"/>
              <a:gd name="connsiteY0" fmla="*/ 0 h 1511301"/>
              <a:gd name="connsiteX1" fmla="*/ 4290257 w 4290257"/>
              <a:gd name="connsiteY1" fmla="*/ 0 h 1511301"/>
              <a:gd name="connsiteX2" fmla="*/ 4290257 w 4290257"/>
              <a:gd name="connsiteY2" fmla="*/ 1511301 h 1511301"/>
              <a:gd name="connsiteX3" fmla="*/ 2525897 w 4290257"/>
              <a:gd name="connsiteY3" fmla="*/ 1511301 h 1511301"/>
              <a:gd name="connsiteX4" fmla="*/ 0 w 4290257"/>
              <a:gd name="connsiteY4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90257" h="1511301">
                <a:moveTo>
                  <a:pt x="697617" y="0"/>
                </a:moveTo>
                <a:lnTo>
                  <a:pt x="4290257" y="0"/>
                </a:lnTo>
                <a:lnTo>
                  <a:pt x="4290257" y="1511301"/>
                </a:lnTo>
                <a:lnTo>
                  <a:pt x="2525897" y="1511301"/>
                </a:lnTo>
                <a:lnTo>
                  <a:pt x="0" y="1511301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3010307164"/>
              </p:ext>
            </p:extLst>
          </p:nvPr>
        </p:nvGraphicFramePr>
        <p:xfrm>
          <a:off x="156461" y="638528"/>
          <a:ext cx="4568081" cy="3116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áfico 17"/>
          <p:cNvGraphicFramePr/>
          <p:nvPr>
            <p:extLst>
              <p:ext uri="{D42A27DB-BD31-4B8C-83A1-F6EECF244321}">
                <p14:modId xmlns:p14="http://schemas.microsoft.com/office/powerpoint/2010/main" val="1492976881"/>
              </p:ext>
            </p:extLst>
          </p:nvPr>
        </p:nvGraphicFramePr>
        <p:xfrm>
          <a:off x="4947164" y="626338"/>
          <a:ext cx="3909454" cy="3140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116930" y="3956757"/>
            <a:ext cx="68918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53% de los casos la DM tiene mas de 20 años de evolución.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35% de los casos la DM tiene menos de 10 años de evolución.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78% de los casos la HAS tiene menos de 15 años de evolución.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En el 43% de los casos la HAS tiene menos de 5 años de evolución.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404765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2694</TotalTime>
  <Words>1610</Words>
  <Application>Microsoft Office PowerPoint</Application>
  <PresentationFormat>Presentación en pantalla (4:3)</PresentationFormat>
  <Paragraphs>168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La Insuficiencia Renal Crónica y su Tratamiento Médico Homeopático Miasmático. Parte I</vt:lpstr>
      <vt:lpstr>CONSIDERACIONES GENERALES</vt:lpstr>
      <vt:lpstr> OBJETIVO y METODO</vt:lpstr>
      <vt:lpstr>RESULTADOS</vt:lpstr>
      <vt:lpstr>EVALUACION DEL DAÑO RENAL</vt:lpstr>
      <vt:lpstr>RESULTADOS</vt:lpstr>
      <vt:lpstr>RESULTADOS</vt:lpstr>
      <vt:lpstr>RESULTADOS</vt:lpstr>
      <vt:lpstr>TIEMPO DE EVOLUCION DE LA ENFERMEDAD NOSOLOGICA</vt:lpstr>
      <vt:lpstr>MIASMA FAMILIAR</vt:lpstr>
      <vt:lpstr>MIASMA INDVIDUAL PREDOMINANTE</vt:lpstr>
      <vt:lpstr>INDICADORES DE FALLA RENAL </vt:lpstr>
      <vt:lpstr>INDICADORES DE FALLA RENAL </vt:lpstr>
      <vt:lpstr>INDICADORES DE FALLA RENAL </vt:lpstr>
      <vt:lpstr>ETAPAS DEL DAÑO RENAL</vt:lpstr>
      <vt:lpstr>RESULTADO EN LA ENFERMEDAD NOSOLOGICA ASOCIADA</vt:lpstr>
      <vt:lpstr>CONCLUSIONES</vt:lpstr>
      <vt:lpstr>CONCLUSIONES</vt:lpstr>
      <vt:lpstr>CONCLUSIONES</vt:lpstr>
      <vt:lpstr>Información complementaria</vt:lpstr>
      <vt:lpstr>“Lo que brilla con luz propia  nadie lo puede apagar,  su brillo puede alcanzar la obscuridad de otras costas”  Canción por la unidad LA. Pablo Milanés.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Enoch Carrasco</dc:creator>
  <cp:lastModifiedBy>Rosa Martinez Benitez</cp:lastModifiedBy>
  <cp:revision>123</cp:revision>
  <dcterms:created xsi:type="dcterms:W3CDTF">2020-10-19T18:15:35Z</dcterms:created>
  <dcterms:modified xsi:type="dcterms:W3CDTF">2021-02-11T21:46:47Z</dcterms:modified>
</cp:coreProperties>
</file>